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4509" r:id="rId1"/>
  </p:sldMasterIdLst>
  <p:notesMasterIdLst>
    <p:notesMasterId r:id="rId44"/>
  </p:notesMasterIdLst>
  <p:handoutMasterIdLst>
    <p:handoutMasterId r:id="rId45"/>
  </p:handoutMasterIdLst>
  <p:sldIdLst>
    <p:sldId id="417" r:id="rId2"/>
    <p:sldId id="519" r:id="rId3"/>
    <p:sldId id="418" r:id="rId4"/>
    <p:sldId id="520" r:id="rId5"/>
    <p:sldId id="543" r:id="rId6"/>
    <p:sldId id="544" r:id="rId7"/>
    <p:sldId id="557" r:id="rId8"/>
    <p:sldId id="545" r:id="rId9"/>
    <p:sldId id="546" r:id="rId10"/>
    <p:sldId id="560" r:id="rId11"/>
    <p:sldId id="565" r:id="rId12"/>
    <p:sldId id="566" r:id="rId13"/>
    <p:sldId id="521" r:id="rId14"/>
    <p:sldId id="522" r:id="rId15"/>
    <p:sldId id="567" r:id="rId16"/>
    <p:sldId id="547" r:id="rId17"/>
    <p:sldId id="538" r:id="rId18"/>
    <p:sldId id="525" r:id="rId19"/>
    <p:sldId id="568" r:id="rId20"/>
    <p:sldId id="536" r:id="rId21"/>
    <p:sldId id="553" r:id="rId22"/>
    <p:sldId id="537" r:id="rId23"/>
    <p:sldId id="552" r:id="rId24"/>
    <p:sldId id="551" r:id="rId25"/>
    <p:sldId id="554" r:id="rId26"/>
    <p:sldId id="494" r:id="rId27"/>
    <p:sldId id="496" r:id="rId28"/>
    <p:sldId id="497" r:id="rId29"/>
    <p:sldId id="558" r:id="rId30"/>
    <p:sldId id="550" r:id="rId31"/>
    <p:sldId id="526" r:id="rId32"/>
    <p:sldId id="528" r:id="rId33"/>
    <p:sldId id="556" r:id="rId34"/>
    <p:sldId id="529" r:id="rId35"/>
    <p:sldId id="530" r:id="rId36"/>
    <p:sldId id="555" r:id="rId37"/>
    <p:sldId id="539" r:id="rId38"/>
    <p:sldId id="564" r:id="rId39"/>
    <p:sldId id="563" r:id="rId40"/>
    <p:sldId id="460" r:id="rId41"/>
    <p:sldId id="540" r:id="rId42"/>
    <p:sldId id="477" r:id="rId43"/>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99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9" autoAdjust="0"/>
    <p:restoredTop sz="69877" autoAdjust="0"/>
  </p:normalViewPr>
  <p:slideViewPr>
    <p:cSldViewPr snapToGrid="0">
      <p:cViewPr varScale="1">
        <p:scale>
          <a:sx n="83" d="100"/>
          <a:sy n="83" d="100"/>
        </p:scale>
        <p:origin x="-173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38" d="100"/>
          <a:sy n="38" d="100"/>
        </p:scale>
        <p:origin x="-1555" y="-67"/>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lvl1pPr defTabSz="931863">
              <a:defRPr sz="1200">
                <a:latin typeface="Arial" charset="0"/>
                <a:cs typeface="Arial" charset="0"/>
              </a:defRPr>
            </a:lvl1pPr>
          </a:lstStyle>
          <a:p>
            <a:pPr>
              <a:defRPr/>
            </a:pPr>
            <a:endParaRPr lang="en-US" dirty="0"/>
          </a:p>
        </p:txBody>
      </p:sp>
      <p:sp>
        <p:nvSpPr>
          <p:cNvPr id="256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3176" tIns="46588" rIns="93176" bIns="46588" numCol="1" anchor="t" anchorCtr="0" compatLnSpc="1">
            <a:prstTxWarp prst="textNoShape">
              <a:avLst/>
            </a:prstTxWarp>
          </a:bodyPr>
          <a:lstStyle>
            <a:lvl1pPr algn="r" defTabSz="931863">
              <a:defRPr sz="1200">
                <a:latin typeface="Arial" charset="0"/>
                <a:cs typeface="Arial" charset="0"/>
              </a:defRPr>
            </a:lvl1pPr>
          </a:lstStyle>
          <a:p>
            <a:pPr>
              <a:defRPr/>
            </a:pPr>
            <a:endParaRPr lang="en-US" dirty="0"/>
          </a:p>
        </p:txBody>
      </p:sp>
      <p:sp>
        <p:nvSpPr>
          <p:cNvPr id="256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3176" tIns="46588" rIns="93176" bIns="46588" numCol="1" anchor="b" anchorCtr="0" compatLnSpc="1">
            <a:prstTxWarp prst="textNoShape">
              <a:avLst/>
            </a:prstTxWarp>
          </a:bodyPr>
          <a:lstStyle>
            <a:lvl1pPr defTabSz="931863">
              <a:defRPr sz="1200">
                <a:latin typeface="Arial" charset="0"/>
                <a:cs typeface="Arial" charset="0"/>
              </a:defRPr>
            </a:lvl1pPr>
          </a:lstStyle>
          <a:p>
            <a:pPr>
              <a:defRPr/>
            </a:pPr>
            <a:endParaRPr lang="en-US" dirty="0"/>
          </a:p>
        </p:txBody>
      </p:sp>
      <p:sp>
        <p:nvSpPr>
          <p:cNvPr id="256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3176" tIns="46588" rIns="93176" bIns="46588" numCol="1" anchor="b" anchorCtr="0" compatLnSpc="1">
            <a:prstTxWarp prst="textNoShape">
              <a:avLst/>
            </a:prstTxWarp>
          </a:bodyPr>
          <a:lstStyle>
            <a:lvl1pPr algn="r" defTabSz="931863">
              <a:defRPr sz="1200">
                <a:latin typeface="Arial" charset="0"/>
                <a:cs typeface="Arial" charset="0"/>
              </a:defRPr>
            </a:lvl1pPr>
          </a:lstStyle>
          <a:p>
            <a:pPr>
              <a:defRPr/>
            </a:pPr>
            <a:fld id="{BF33658B-C80A-48FB-9651-286EFE44A7AC}"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dirty="0"/>
          </a:p>
        </p:txBody>
      </p:sp>
      <p:sp>
        <p:nvSpPr>
          <p:cNvPr id="30723"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dirty="0"/>
          </a:p>
        </p:txBody>
      </p:sp>
      <p:sp>
        <p:nvSpPr>
          <p:cNvPr id="55300"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26"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dirty="0"/>
          </a:p>
        </p:txBody>
      </p:sp>
      <p:sp>
        <p:nvSpPr>
          <p:cNvPr id="30727"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CA2C905D-D01C-42D2-BFF1-96DE65BD8E6B}"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med.psu.edu/c/document_library/get_file?folderId=660446&amp;name=DLFE-8312.pdf" TargetMode="External"/><Relationship Id="rId7" Type="http://schemas.openxmlformats.org/officeDocument/2006/relationships/hyperlink" Target="http://becker.wustl.edu/pdf/NIH-Addendum-509.pdf"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www.usc.edu/hsc/nml/lib-information/nih/cover-letter.pdf" TargetMode="External"/><Relationship Id="rId5" Type="http://schemas.openxmlformats.org/officeDocument/2006/relationships/hyperlink" Target="http://lane.stanford.edu/help/openaccess/nihpolicy.html" TargetMode="External"/><Relationship Id="rId4" Type="http://schemas.openxmlformats.org/officeDocument/2006/relationships/hyperlink" Target="http://www.yale.edu/grants/toolkit/index.html"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nihms.nih.gov/"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grants.nih.gov/grants/guide/notice-files/NOT-OD-08-119.html"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ncbi.nlm.nih.gov/pubmed/"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www.pubmedcentral.nih.gov/"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ncbi.nlm.nih.gov/sites/pmctopmid"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56324" name="Slide Number Placeholder 3"/>
          <p:cNvSpPr>
            <a:spLocks noGrp="1"/>
          </p:cNvSpPr>
          <p:nvPr>
            <p:ph type="sldNum" sz="quarter" idx="5"/>
          </p:nvPr>
        </p:nvSpPr>
        <p:spPr>
          <a:noFill/>
        </p:spPr>
        <p:txBody>
          <a:bodyPr/>
          <a:lstStyle/>
          <a:p>
            <a:fld id="{3DA8CB70-577C-438C-AC91-1CA897C82B0B}" type="slidenum">
              <a:rPr lang="en-US" smtClean="0">
                <a:latin typeface="Arial" pitchFamily="34" charset="0"/>
                <a:cs typeface="Arial" pitchFamily="34" charset="0"/>
              </a:rPr>
              <a:pPr/>
              <a:t>1</a:t>
            </a:fld>
            <a:endParaRPr lang="en-US" dirty="0"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need to submit your article </a:t>
            </a:r>
            <a:r>
              <a:rPr lang="en-US" dirty="0" smtClean="0"/>
              <a:t>to PMC upon its being accepted by </a:t>
            </a:r>
            <a:r>
              <a:rPr lang="en-US" baseline="0" dirty="0" smtClean="0"/>
              <a:t>a </a:t>
            </a:r>
            <a:r>
              <a:rPr lang="en-US" baseline="0" dirty="0" smtClean="0"/>
              <a:t>journal for publication. </a:t>
            </a:r>
          </a:p>
          <a:p>
            <a:r>
              <a:rPr lang="en-US" dirty="0" smtClean="0"/>
              <a:t>Your</a:t>
            </a:r>
            <a:r>
              <a:rPr lang="en-US" baseline="0" dirty="0" smtClean="0"/>
              <a:t> articles </a:t>
            </a:r>
            <a:r>
              <a:rPr lang="en-US" dirty="0" smtClean="0"/>
              <a:t>doesn’t,</a:t>
            </a:r>
            <a:r>
              <a:rPr lang="en-US" baseline="0" dirty="0" smtClean="0"/>
              <a:t> however, need to be </a:t>
            </a:r>
            <a:r>
              <a:rPr lang="en-US" dirty="0" smtClean="0"/>
              <a:t>made available to the public right away.</a:t>
            </a:r>
          </a:p>
          <a:p>
            <a:r>
              <a:rPr lang="en-US" dirty="0" smtClean="0"/>
              <a:t>You can create an</a:t>
            </a:r>
            <a:r>
              <a:rPr lang="en-US" baseline="0" dirty="0" smtClean="0"/>
              <a:t> embargo/delay for up to 12 months.  Your article, </a:t>
            </a:r>
            <a:r>
              <a:rPr lang="en-US" dirty="0" smtClean="0"/>
              <a:t>however, must </a:t>
            </a:r>
            <a:r>
              <a:rPr lang="en-US" baseline="0" dirty="0" smtClean="0"/>
              <a:t>available to the public in PMC 12 months after it appears in the journal and no later.  </a:t>
            </a:r>
            <a:endParaRPr lang="en-US" baseline="0" dirty="0" smtClean="0"/>
          </a:p>
          <a:p>
            <a:r>
              <a:rPr lang="en-US" baseline="0" dirty="0" smtClean="0"/>
              <a:t/>
            </a:r>
            <a:br>
              <a:rPr lang="en-US" baseline="0" dirty="0" smtClean="0"/>
            </a:br>
            <a:r>
              <a:rPr lang="en-US" baseline="0" dirty="0" smtClean="0"/>
              <a:t>You need to do this if you receive: </a:t>
            </a:r>
            <a:endParaRPr lang="en-US" baseline="0" dirty="0" smtClean="0"/>
          </a:p>
          <a:p>
            <a:r>
              <a:rPr lang="en-US" dirty="0" smtClean="0"/>
              <a:t>	Any </a:t>
            </a:r>
            <a:r>
              <a:rPr lang="en-US" dirty="0" smtClean="0"/>
              <a:t>funding from</a:t>
            </a:r>
            <a:r>
              <a:rPr lang="en-US" baseline="0" dirty="0" smtClean="0"/>
              <a:t> an NIH grant </a:t>
            </a:r>
            <a:r>
              <a:rPr lang="en-US" dirty="0" smtClean="0"/>
              <a:t>active in Fiscal Year 2008 or beyond or     </a:t>
            </a:r>
          </a:p>
          <a:p>
            <a:r>
              <a:rPr lang="en-US" dirty="0" smtClean="0"/>
              <a:t>	Any </a:t>
            </a:r>
            <a:r>
              <a:rPr lang="en-US" dirty="0" smtClean="0"/>
              <a:t>funding from an NIH contract signed on or after April 7, </a:t>
            </a:r>
            <a:r>
              <a:rPr lang="en-US" dirty="0" smtClean="0"/>
              <a:t>2008</a:t>
            </a:r>
            <a:endParaRPr lang="en-US" dirty="0" smtClean="0"/>
          </a:p>
        </p:txBody>
      </p:sp>
      <p:sp>
        <p:nvSpPr>
          <p:cNvPr id="4" name="Slide Number Placeholder 3"/>
          <p:cNvSpPr>
            <a:spLocks noGrp="1"/>
          </p:cNvSpPr>
          <p:nvPr>
            <p:ph type="sldNum" sz="quarter" idx="10"/>
          </p:nvPr>
        </p:nvSpPr>
        <p:spPr/>
        <p:txBody>
          <a:bodyPr/>
          <a:lstStyle/>
          <a:p>
            <a:pPr>
              <a:defRPr/>
            </a:pPr>
            <a:fld id="{CA2C905D-D01C-42D2-BFF1-96DE65BD8E6B}"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en-US" dirty="0" smtClean="0">
              <a:latin typeface="Arial" pitchFamily="34" charset="0"/>
            </a:endParaRPr>
          </a:p>
          <a:p>
            <a:r>
              <a:rPr lang="en-US" dirty="0" smtClean="0"/>
              <a:t>You could lose current and future NIH funding</a:t>
            </a:r>
          </a:p>
          <a:p>
            <a:r>
              <a:rPr lang="en-US" dirty="0" smtClean="0"/>
              <a:t>Your institution could lose current and future funding</a:t>
            </a:r>
          </a:p>
          <a:p>
            <a:endParaRPr lang="en-US" dirty="0" smtClean="0"/>
          </a:p>
          <a:p>
            <a:r>
              <a:rPr lang="en-US" dirty="0" smtClean="0">
                <a:latin typeface="Arial" pitchFamily="34" charset="0"/>
              </a:rPr>
              <a:t>If you post an article to which you do not have sufficient rights, you </a:t>
            </a:r>
            <a:r>
              <a:rPr lang="en-US" dirty="0" smtClean="0">
                <a:latin typeface="Arial" pitchFamily="34" charset="0"/>
              </a:rPr>
              <a:t>could also face </a:t>
            </a:r>
            <a:r>
              <a:rPr lang="en-US" dirty="0" smtClean="0">
                <a:latin typeface="Arial" pitchFamily="34" charset="0"/>
              </a:rPr>
              <a:t>legal trouble from the journal/publisher for copyright infringement.</a:t>
            </a:r>
            <a:r>
              <a:rPr lang="en-US" baseline="0" dirty="0" smtClean="0">
                <a:latin typeface="Arial" pitchFamily="34" charset="0"/>
              </a:rPr>
              <a:t> </a:t>
            </a:r>
            <a:endParaRPr lang="en-US" dirty="0" smtClean="0">
              <a:latin typeface="Arial" pitchFamily="34" charset="0"/>
            </a:endParaRPr>
          </a:p>
          <a:p>
            <a:endParaRPr lang="en-US" dirty="0" smtClean="0"/>
          </a:p>
        </p:txBody>
      </p:sp>
      <p:sp>
        <p:nvSpPr>
          <p:cNvPr id="95236" name="Slide Number Placeholder 3"/>
          <p:cNvSpPr>
            <a:spLocks noGrp="1"/>
          </p:cNvSpPr>
          <p:nvPr>
            <p:ph type="sldNum" sz="quarter" idx="5"/>
          </p:nvPr>
        </p:nvSpPr>
        <p:spPr>
          <a:noFill/>
        </p:spPr>
        <p:txBody>
          <a:bodyPr/>
          <a:lstStyle/>
          <a:p>
            <a:fld id="{1C124C18-7263-49BD-BDBB-6781346C2638}" type="slidenum">
              <a:rPr lang="en-US" smtClean="0">
                <a:latin typeface="Arial" pitchFamily="34" charset="0"/>
                <a:cs typeface="Arial" pitchFamily="34" charset="0"/>
              </a:rPr>
              <a:pPr/>
              <a:t>11</a:t>
            </a:fld>
            <a:endParaRPr lang="en-US" dirty="0"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dirty="0" smtClean="0">
                <a:latin typeface="Arial" pitchFamily="34" charset="0"/>
              </a:rPr>
              <a:t>I know this is a lot of work</a:t>
            </a:r>
            <a:r>
              <a:rPr lang="en-US" baseline="0" dirty="0" smtClean="0">
                <a:latin typeface="Arial" pitchFamily="34" charset="0"/>
              </a:rPr>
              <a:t> but there’s a lot of good that comes out of it. </a:t>
            </a:r>
          </a:p>
          <a:p>
            <a:endParaRPr lang="en-US" baseline="0" dirty="0" smtClean="0">
              <a:latin typeface="Arial" pitchFamily="34" charset="0"/>
            </a:endParaRP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More researchers will be able to see your paper and will</a:t>
            </a:r>
            <a:r>
              <a:rPr lang="en-US" baseline="0" dirty="0" smtClean="0"/>
              <a:t> refer to it in their future works. Your citation rankings will go up. </a:t>
            </a:r>
          </a:p>
          <a:p>
            <a:pPr>
              <a:buFont typeface="Arial" pitchFamily="34" charset="0"/>
              <a:buChar char="•"/>
            </a:pPr>
            <a:r>
              <a:rPr lang="en-US" baseline="0" dirty="0" smtClean="0"/>
              <a:t>You, as a researcher, will be able to see other people’s papers despite libraries having to cancel their journal subscriptions because of budget cutbacks.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latin typeface="Arial" pitchFamily="34" charset="0"/>
              </a:rPr>
              <a:t>The public, who basically paid for the research with their tax dollars will be able to see the results of the research they funded.</a:t>
            </a:r>
            <a:endParaRPr lang="en-US" dirty="0" smtClean="0">
              <a:latin typeface="Arial" pitchFamily="34" charset="0"/>
            </a:endParaRPr>
          </a:p>
          <a:p>
            <a:pPr>
              <a:buFont typeface="Arial" pitchFamily="34" charset="0"/>
              <a:buChar char="•"/>
            </a:pPr>
            <a:r>
              <a:rPr lang="en-US" baseline="0" dirty="0" smtClean="0"/>
              <a:t>You’ll be better prepared for pending future Open Access laws from other agencies (eg: NSF)</a:t>
            </a:r>
          </a:p>
          <a:p>
            <a:pPr>
              <a:buFont typeface="Arial" pitchFamily="34" charset="0"/>
              <a:buChar char="•"/>
            </a:pPr>
            <a:endParaRPr lang="en-US" baseline="0" dirty="0" smtClean="0"/>
          </a:p>
          <a:p>
            <a:pPr>
              <a:buFont typeface="Arial" pitchFamily="34" charset="0"/>
              <a:buChar char="•"/>
            </a:pPr>
            <a:r>
              <a:rPr lang="en-US" baseline="0" dirty="0" smtClean="0"/>
              <a:t>Ultimately you’ll help advance science and ultimately, improve human health. </a:t>
            </a:r>
            <a:endParaRPr lang="en-US" dirty="0" smtClean="0"/>
          </a:p>
        </p:txBody>
      </p:sp>
      <p:sp>
        <p:nvSpPr>
          <p:cNvPr id="95236" name="Slide Number Placeholder 3"/>
          <p:cNvSpPr>
            <a:spLocks noGrp="1"/>
          </p:cNvSpPr>
          <p:nvPr>
            <p:ph type="sldNum" sz="quarter" idx="5"/>
          </p:nvPr>
        </p:nvSpPr>
        <p:spPr>
          <a:noFill/>
        </p:spPr>
        <p:txBody>
          <a:bodyPr/>
          <a:lstStyle/>
          <a:p>
            <a:fld id="{1C124C18-7263-49BD-BDBB-6781346C2638}" type="slidenum">
              <a:rPr lang="en-US" smtClean="0">
                <a:latin typeface="Arial" pitchFamily="34" charset="0"/>
                <a:cs typeface="Arial" pitchFamily="34" charset="0"/>
              </a:rPr>
              <a:pPr/>
              <a:t>12</a:t>
            </a:fld>
            <a:endParaRPr lang="en-US" dirty="0"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marL="365760" indent="-256032">
              <a:spcBef>
                <a:spcPts val="0"/>
              </a:spcBef>
              <a:buClr>
                <a:schemeClr val="accent3"/>
              </a:buClr>
              <a:buNone/>
              <a:defRPr/>
            </a:pPr>
            <a:r>
              <a:rPr lang="en-US" dirty="0" smtClean="0"/>
              <a:t>Most journal publishers make you sign over </a:t>
            </a:r>
            <a:r>
              <a:rPr lang="en-US" u="sng" dirty="0" smtClean="0"/>
              <a:t>all</a:t>
            </a:r>
            <a:r>
              <a:rPr lang="en-US" dirty="0" smtClean="0"/>
              <a:t> </a:t>
            </a:r>
            <a:r>
              <a:rPr lang="en-US" dirty="0" smtClean="0"/>
              <a:t>your </a:t>
            </a:r>
            <a:r>
              <a:rPr lang="en-US" dirty="0" smtClean="0"/>
              <a:t>copyright to them.  </a:t>
            </a:r>
          </a:p>
          <a:p>
            <a:pPr marL="365760" indent="-256032">
              <a:spcBef>
                <a:spcPts val="0"/>
              </a:spcBef>
              <a:buClr>
                <a:schemeClr val="accent3"/>
              </a:buClr>
              <a:buNone/>
              <a:defRPr/>
            </a:pPr>
            <a:endParaRPr lang="en-US" dirty="0" smtClean="0"/>
          </a:p>
          <a:p>
            <a:pPr marL="365760" indent="-256032">
              <a:spcBef>
                <a:spcPts val="0"/>
              </a:spcBef>
              <a:buClr>
                <a:schemeClr val="accent3"/>
              </a:buClr>
              <a:buNone/>
              <a:defRPr/>
            </a:pPr>
            <a:r>
              <a:rPr lang="en-US" dirty="0" smtClean="0"/>
              <a:t>You need to work with your publisher </a:t>
            </a:r>
            <a:r>
              <a:rPr lang="en-US" b="1" dirty="0" smtClean="0"/>
              <a:t>before</a:t>
            </a:r>
            <a:r>
              <a:rPr lang="en-US" dirty="0" smtClean="0"/>
              <a:t> you sign any publication contract to ensure the contract allows you to deposit your article in PMC. </a:t>
            </a:r>
            <a:endParaRPr lang="en-US" dirty="0" smtClean="0"/>
          </a:p>
          <a:p>
            <a:pPr marL="365760" indent="-256032">
              <a:spcBef>
                <a:spcPts val="0"/>
              </a:spcBef>
              <a:buClr>
                <a:schemeClr val="accent3"/>
              </a:buClr>
              <a:buNone/>
              <a:defRPr/>
            </a:pPr>
            <a:r>
              <a:rPr lang="en-US" dirty="0" smtClean="0"/>
              <a:t>Most </a:t>
            </a:r>
            <a:r>
              <a:rPr lang="en-US" dirty="0" smtClean="0"/>
              <a:t>journals are familiar with the NIH </a:t>
            </a:r>
            <a:r>
              <a:rPr lang="en-US" dirty="0" smtClean="0"/>
              <a:t>requirements so it is not an issue.  </a:t>
            </a:r>
            <a:endParaRPr lang="en-US" dirty="0" smtClean="0"/>
          </a:p>
          <a:p>
            <a:pPr marL="365760" indent="-256032">
              <a:spcBef>
                <a:spcPts val="0"/>
              </a:spcBef>
              <a:buClr>
                <a:schemeClr val="accent3"/>
              </a:buClr>
              <a:buNone/>
              <a:defRPr/>
            </a:pPr>
            <a:endParaRPr lang="en-US" dirty="0" smtClean="0"/>
          </a:p>
        </p:txBody>
      </p:sp>
      <p:sp>
        <p:nvSpPr>
          <p:cNvPr id="69636" name="Slide Number Placeholder 3"/>
          <p:cNvSpPr>
            <a:spLocks noGrp="1"/>
          </p:cNvSpPr>
          <p:nvPr>
            <p:ph type="sldNum" sz="quarter" idx="5"/>
          </p:nvPr>
        </p:nvSpPr>
        <p:spPr>
          <a:noFill/>
        </p:spPr>
        <p:txBody>
          <a:bodyPr/>
          <a:lstStyle/>
          <a:p>
            <a:fld id="{0F8311E1-0A80-4C5A-BE9A-8C8D73BF7009}" type="slidenum">
              <a:rPr lang="en-US" smtClean="0">
                <a:latin typeface="Arial" pitchFamily="34" charset="0"/>
                <a:cs typeface="Arial" pitchFamily="34" charset="0"/>
              </a:rPr>
              <a:pPr/>
              <a:t>13</a:t>
            </a:fld>
            <a:endParaRPr lang="en-US" dirty="0" smtClean="0">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Individual copyright agreements can take many forms. Some universities have specific legal language they want you to use.  You should consult your institution's legal counsel to see if it has any specific policies or contract addendums. </a:t>
            </a:r>
            <a:endParaRPr lang="en-US" dirty="0" smtClean="0"/>
          </a:p>
          <a:p>
            <a:endParaRPr lang="en-US" dirty="0" smtClean="0">
              <a:latin typeface="Arial" pitchFamily="34" charset="0"/>
            </a:endParaRPr>
          </a:p>
          <a:p>
            <a:r>
              <a:rPr lang="en-US" dirty="0" smtClean="0">
                <a:latin typeface="Arial" pitchFamily="34" charset="0"/>
              </a:rPr>
              <a:t>The MD Anderson Cancer Center does NOT have specific language it wants you to use so you need to create your own. </a:t>
            </a:r>
            <a:endParaRPr lang="en-US" dirty="0" smtClean="0">
              <a:latin typeface="Arial" pitchFamily="34" charset="0"/>
            </a:endParaRPr>
          </a:p>
        </p:txBody>
      </p:sp>
      <p:sp>
        <p:nvSpPr>
          <p:cNvPr id="69636" name="Slide Number Placeholder 3"/>
          <p:cNvSpPr>
            <a:spLocks noGrp="1"/>
          </p:cNvSpPr>
          <p:nvPr>
            <p:ph type="sldNum" sz="quarter" idx="5"/>
          </p:nvPr>
        </p:nvSpPr>
        <p:spPr>
          <a:noFill/>
        </p:spPr>
        <p:txBody>
          <a:bodyPr/>
          <a:lstStyle/>
          <a:p>
            <a:fld id="{0F8311E1-0A80-4C5A-BE9A-8C8D73BF7009}" type="slidenum">
              <a:rPr lang="en-US" smtClean="0">
                <a:latin typeface="Arial" pitchFamily="34" charset="0"/>
                <a:cs typeface="Arial" pitchFamily="34" charset="0"/>
              </a:rPr>
              <a:pPr/>
              <a:t>14</a:t>
            </a:fld>
            <a:endParaRPr lang="en-US" dirty="0"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NIH recommends adding</a:t>
            </a:r>
            <a:r>
              <a:rPr lang="en-US" baseline="0" dirty="0" smtClean="0"/>
              <a:t> the following language to your contract with your publisher. </a:t>
            </a:r>
            <a:endParaRPr lang="en-US" dirty="0"/>
          </a:p>
        </p:txBody>
      </p:sp>
      <p:sp>
        <p:nvSpPr>
          <p:cNvPr id="4" name="Slide Number Placeholder 3"/>
          <p:cNvSpPr>
            <a:spLocks noGrp="1"/>
          </p:cNvSpPr>
          <p:nvPr>
            <p:ph type="sldNum" sz="quarter" idx="10"/>
          </p:nvPr>
        </p:nvSpPr>
        <p:spPr/>
        <p:txBody>
          <a:bodyPr/>
          <a:lstStyle/>
          <a:p>
            <a:pPr>
              <a:defRPr/>
            </a:pPr>
            <a:fld id="{CA2C905D-D01C-42D2-BFF1-96DE65BD8E6B}"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latin typeface="Arial" pitchFamily="34" charset="0"/>
              </a:rPr>
              <a:t>It’s a good idea to</a:t>
            </a:r>
            <a:r>
              <a:rPr lang="en-US" baseline="0" dirty="0" smtClean="0">
                <a:latin typeface="Arial" pitchFamily="34" charset="0"/>
              </a:rPr>
              <a:t> come to an agreement with your publisher about t</a:t>
            </a:r>
            <a:r>
              <a:rPr lang="en-US" dirty="0" smtClean="0">
                <a:latin typeface="Arial" pitchFamily="34" charset="0"/>
              </a:rPr>
              <a:t>he following</a:t>
            </a:r>
            <a:r>
              <a:rPr lang="en-US" baseline="0" dirty="0" smtClean="0">
                <a:latin typeface="Arial" pitchFamily="34" charset="0"/>
              </a:rPr>
              <a:t> as well. </a:t>
            </a:r>
            <a:r>
              <a:rPr lang="en-US" dirty="0" smtClean="0">
                <a:latin typeface="Arial" pitchFamily="34" charset="0"/>
              </a:rPr>
              <a:t>  </a:t>
            </a:r>
            <a:endParaRPr lang="en-US" dirty="0" smtClean="0">
              <a:latin typeface="Arial" pitchFamily="34" charset="0"/>
            </a:endParaRPr>
          </a:p>
        </p:txBody>
      </p:sp>
      <p:sp>
        <p:nvSpPr>
          <p:cNvPr id="69636" name="Slide Number Placeholder 3"/>
          <p:cNvSpPr>
            <a:spLocks noGrp="1"/>
          </p:cNvSpPr>
          <p:nvPr>
            <p:ph type="sldNum" sz="quarter" idx="5"/>
          </p:nvPr>
        </p:nvSpPr>
        <p:spPr>
          <a:noFill/>
        </p:spPr>
        <p:txBody>
          <a:bodyPr/>
          <a:lstStyle/>
          <a:p>
            <a:fld id="{0F8311E1-0A80-4C5A-BE9A-8C8D73BF7009}" type="slidenum">
              <a:rPr lang="en-US" smtClean="0">
                <a:latin typeface="Arial" pitchFamily="34" charset="0"/>
                <a:cs typeface="Arial" pitchFamily="34" charset="0"/>
              </a:rPr>
              <a:pPr/>
              <a:t>16</a:t>
            </a:fld>
            <a:endParaRPr lang="en-US" dirty="0"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dirty="0" smtClean="0">
                <a:latin typeface="Arial" pitchFamily="34" charset="0"/>
              </a:rPr>
              <a:t>The</a:t>
            </a:r>
            <a:r>
              <a:rPr lang="en-US" baseline="0" dirty="0" smtClean="0">
                <a:latin typeface="Arial" pitchFamily="34" charset="0"/>
              </a:rPr>
              <a:t> NIH Public Access site has helpful info on Copyright. </a:t>
            </a:r>
            <a:endParaRPr lang="en-US" dirty="0" smtClean="0">
              <a:latin typeface="Arial" pitchFamily="34" charset="0"/>
            </a:endParaRPr>
          </a:p>
        </p:txBody>
      </p:sp>
      <p:sp>
        <p:nvSpPr>
          <p:cNvPr id="73732" name="Slide Number Placeholder 3"/>
          <p:cNvSpPr>
            <a:spLocks noGrp="1"/>
          </p:cNvSpPr>
          <p:nvPr>
            <p:ph type="sldNum" sz="quarter" idx="5"/>
          </p:nvPr>
        </p:nvSpPr>
        <p:spPr>
          <a:noFill/>
        </p:spPr>
        <p:txBody>
          <a:bodyPr/>
          <a:lstStyle/>
          <a:p>
            <a:fld id="{0670F8CB-DEF0-4625-97BE-1B1B39E3212B}" type="slidenum">
              <a:rPr lang="en-US" smtClean="0">
                <a:latin typeface="Arial" pitchFamily="34" charset="0"/>
                <a:cs typeface="Arial" pitchFamily="34" charset="0"/>
              </a:rPr>
              <a:pPr/>
              <a:t>17</a:t>
            </a:fld>
            <a:endParaRPr lang="en-US" dirty="0" smtClean="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hlinkClick r:id="rId3"/>
              </a:rPr>
              <a:t>Penn State College of Medicine</a:t>
            </a:r>
            <a:r>
              <a:rPr lang="en-US" dirty="0" smtClean="0"/>
              <a:t> "Penn St. Copyright Addendum“</a:t>
            </a:r>
          </a:p>
          <a:p>
            <a:r>
              <a:rPr lang="en-US" dirty="0" smtClean="0"/>
              <a:t>	http://med.psu.edu/web/library/resources/pathfinders/pmc</a:t>
            </a:r>
          </a:p>
          <a:p>
            <a:endParaRPr lang="en-US" dirty="0" smtClean="0"/>
          </a:p>
          <a:p>
            <a:r>
              <a:rPr lang="en-US" dirty="0" smtClean="0">
                <a:hlinkClick r:id="rId4"/>
              </a:rPr>
              <a:t>Yale University </a:t>
            </a:r>
            <a:r>
              <a:rPr lang="en-US" dirty="0" smtClean="0"/>
              <a:t>"</a:t>
            </a:r>
            <a:r>
              <a:rPr lang="en-US" dirty="0" err="1" smtClean="0"/>
              <a:t>PubMed</a:t>
            </a:r>
            <a:r>
              <a:rPr lang="en-US" dirty="0" smtClean="0"/>
              <a:t> Cover Letter, Addendum, and Instructions“</a:t>
            </a:r>
          </a:p>
          <a:p>
            <a:r>
              <a:rPr lang="en-US" dirty="0" smtClean="0"/>
              <a:t>	http://www.yale.edu/grants/toolkit/index.html</a:t>
            </a:r>
          </a:p>
          <a:p>
            <a:endParaRPr lang="en-US" dirty="0" smtClean="0"/>
          </a:p>
          <a:p>
            <a:r>
              <a:rPr lang="en-US" dirty="0" smtClean="0">
                <a:hlinkClick r:id="rId5"/>
              </a:rPr>
              <a:t>Stanford School of Medicine</a:t>
            </a:r>
            <a:r>
              <a:rPr lang="en-US" dirty="0" smtClean="0"/>
              <a:t> "Stanford Copyright Addendum“</a:t>
            </a:r>
          </a:p>
          <a:p>
            <a:r>
              <a:rPr lang="en-US" dirty="0" smtClean="0"/>
              <a:t>	http://lane.stanford.edu/help/openaccess/nihpolicy.html</a:t>
            </a:r>
          </a:p>
          <a:p>
            <a:endParaRPr lang="en-US" dirty="0" smtClean="0"/>
          </a:p>
          <a:p>
            <a:r>
              <a:rPr lang="en-US" dirty="0" smtClean="0">
                <a:hlinkClick r:id="rId6"/>
              </a:rPr>
              <a:t>Norris Medical Library</a:t>
            </a:r>
            <a:r>
              <a:rPr lang="en-US" dirty="0" smtClean="0"/>
              <a:t> </a:t>
            </a:r>
          </a:p>
          <a:p>
            <a:r>
              <a:rPr lang="en-US" dirty="0" smtClean="0"/>
              <a:t>	http://www.usc.edu/hsc/nml/lib-information/nih/cover-letter.pdf</a:t>
            </a:r>
          </a:p>
          <a:p>
            <a:endParaRPr lang="en-US" dirty="0" smtClean="0"/>
          </a:p>
          <a:p>
            <a:r>
              <a:rPr lang="en-US" dirty="0" smtClean="0">
                <a:hlinkClick r:id="rId7"/>
              </a:rPr>
              <a:t>Washington University</a:t>
            </a:r>
            <a:endParaRPr lang="en-US" dirty="0" smtClean="0"/>
          </a:p>
          <a:p>
            <a:r>
              <a:rPr lang="en-US" baseline="0" dirty="0" smtClean="0">
                <a:latin typeface="Arial" pitchFamily="34" charset="0"/>
              </a:rPr>
              <a:t>	http://becker.wustl.edu/pdf/NIH-Addendum-509.pdf</a:t>
            </a:r>
          </a:p>
          <a:p>
            <a:endParaRPr lang="en-US" dirty="0" smtClean="0">
              <a:latin typeface="Arial" pitchFamily="34" charset="0"/>
            </a:endParaRPr>
          </a:p>
        </p:txBody>
      </p:sp>
      <p:sp>
        <p:nvSpPr>
          <p:cNvPr id="69636" name="Slide Number Placeholder 3"/>
          <p:cNvSpPr>
            <a:spLocks noGrp="1"/>
          </p:cNvSpPr>
          <p:nvPr>
            <p:ph type="sldNum" sz="quarter" idx="5"/>
          </p:nvPr>
        </p:nvSpPr>
        <p:spPr>
          <a:noFill/>
        </p:spPr>
        <p:txBody>
          <a:bodyPr/>
          <a:lstStyle/>
          <a:p>
            <a:fld id="{0F8311E1-0A80-4C5A-BE9A-8C8D73BF7009}" type="slidenum">
              <a:rPr lang="en-US" smtClean="0">
                <a:latin typeface="Arial" pitchFamily="34" charset="0"/>
                <a:cs typeface="Arial" pitchFamily="34" charset="0"/>
              </a:rPr>
              <a:pPr/>
              <a:t>18</a:t>
            </a:fld>
            <a:endParaRPr lang="en-US" dirty="0" smtClean="0">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an example </a:t>
            </a:r>
            <a:r>
              <a:rPr lang="en-US" dirty="0" smtClean="0"/>
              <a:t>of an Author </a:t>
            </a:r>
            <a:r>
              <a:rPr lang="en-US" dirty="0" err="1" smtClean="0"/>
              <a:t>Adendum</a:t>
            </a:r>
            <a:r>
              <a:rPr lang="en-US" baseline="0" dirty="0" smtClean="0"/>
              <a:t> </a:t>
            </a:r>
            <a:r>
              <a:rPr lang="en-US" dirty="0" smtClean="0"/>
              <a:t>from Penn State College of Medicine. </a:t>
            </a:r>
          </a:p>
          <a:p>
            <a:r>
              <a:rPr lang="en-US" dirty="0" smtClean="0"/>
              <a:t>http://med.psu.edu/c/document_library/get_file?folderId=660446&amp;name=DLFE-8312.pdf</a:t>
            </a:r>
          </a:p>
          <a:p>
            <a:endParaRPr lang="en-US" dirty="0" smtClean="0"/>
          </a:p>
          <a:p>
            <a:r>
              <a:rPr lang="en-US" dirty="0" smtClean="0"/>
              <a:t>Each school uses different</a:t>
            </a:r>
            <a:r>
              <a:rPr lang="en-US" baseline="0" dirty="0" smtClean="0"/>
              <a:t> language.  It’s up to you to figure out which is the best for your needs. </a:t>
            </a:r>
            <a:endParaRPr lang="en-US" dirty="0"/>
          </a:p>
        </p:txBody>
      </p:sp>
      <p:sp>
        <p:nvSpPr>
          <p:cNvPr id="4" name="Slide Number Placeholder 3"/>
          <p:cNvSpPr>
            <a:spLocks noGrp="1"/>
          </p:cNvSpPr>
          <p:nvPr>
            <p:ph type="sldNum" sz="quarter" idx="10"/>
          </p:nvPr>
        </p:nvSpPr>
        <p:spPr/>
        <p:txBody>
          <a:bodyPr/>
          <a:lstStyle/>
          <a:p>
            <a:pPr>
              <a:defRPr/>
            </a:pPr>
            <a:fld id="{CA2C905D-D01C-42D2-BFF1-96DE65BD8E6B}"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A2C905D-D01C-42D2-BFF1-96DE65BD8E6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There are FOUR Submission methods.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Some involve the final </a:t>
            </a:r>
            <a:r>
              <a:rPr lang="en-US" b="1" dirty="0" smtClean="0"/>
              <a:t>ARTICLE</a:t>
            </a:r>
            <a:r>
              <a:rPr lang="en-US" dirty="0" smtClean="0"/>
              <a:t> as it appears in the journal (with the journal's fonts, pagination, </a:t>
            </a:r>
            <a:r>
              <a:rPr lang="en-US" dirty="0" smtClean="0"/>
              <a:t>columns, etc</a:t>
            </a:r>
            <a:r>
              <a:rPr lang="en-US"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Some involve the final peer-reviewed </a:t>
            </a:r>
            <a:r>
              <a:rPr lang="en-US" b="1" dirty="0" smtClean="0"/>
              <a:t>MANUSCRIPT  </a:t>
            </a:r>
            <a:r>
              <a:rPr lang="en-US" b="0" dirty="0" smtClean="0"/>
              <a:t>(t</a:t>
            </a:r>
            <a:r>
              <a:rPr lang="en-US" dirty="0" smtClean="0"/>
              <a:t>he version accepted for publication that includes all the modifications made in response to the peer review process. (</a:t>
            </a:r>
            <a:r>
              <a:rPr lang="en-US" u="sng" dirty="0" smtClean="0"/>
              <a:t>without</a:t>
            </a:r>
            <a:r>
              <a:rPr lang="en-US" dirty="0" smtClean="0"/>
              <a:t> the journal's fonts, etc.) </a:t>
            </a:r>
          </a:p>
          <a:p>
            <a:endParaRPr lang="en-US" dirty="0" smtClean="0">
              <a:latin typeface="Arial" pitchFamily="34" charset="0"/>
            </a:endParaRPr>
          </a:p>
        </p:txBody>
      </p:sp>
      <p:sp>
        <p:nvSpPr>
          <p:cNvPr id="75780" name="Slide Number Placeholder 3"/>
          <p:cNvSpPr>
            <a:spLocks noGrp="1"/>
          </p:cNvSpPr>
          <p:nvPr>
            <p:ph type="sldNum" sz="quarter" idx="5"/>
          </p:nvPr>
        </p:nvSpPr>
        <p:spPr>
          <a:noFill/>
        </p:spPr>
        <p:txBody>
          <a:bodyPr/>
          <a:lstStyle/>
          <a:p>
            <a:fld id="{7CC8E8A7-F848-4069-8CAC-8A0E6F100CEF}" type="slidenum">
              <a:rPr lang="en-US" smtClean="0">
                <a:latin typeface="Arial" pitchFamily="34" charset="0"/>
                <a:cs typeface="Arial" pitchFamily="34" charset="0"/>
              </a:rPr>
              <a:pPr/>
              <a:t>20</a:t>
            </a:fld>
            <a:endParaRPr lang="en-US" dirty="0" smtClean="0">
              <a:latin typeface="Arial" pitchFamily="34" charset="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r>
              <a:rPr lang="en-US" dirty="0" smtClean="0"/>
              <a:t>In Method A, </a:t>
            </a:r>
            <a:r>
              <a:rPr lang="en-US" baseline="0" dirty="0" smtClean="0"/>
              <a:t>the </a:t>
            </a:r>
            <a:r>
              <a:rPr lang="en-US" baseline="0" dirty="0" smtClean="0"/>
              <a:t>publisher does it for </a:t>
            </a:r>
            <a:r>
              <a:rPr lang="en-US" baseline="0" dirty="0" smtClean="0"/>
              <a:t>you but the </a:t>
            </a:r>
            <a:r>
              <a:rPr lang="en-US" baseline="0" dirty="0" smtClean="0"/>
              <a:t>PI still needs to give:  </a:t>
            </a:r>
          </a:p>
          <a:p>
            <a:endParaRPr lang="en-US" baseline="0" dirty="0" smtClean="0"/>
          </a:p>
          <a:p>
            <a:pPr>
              <a:buFont typeface="Arial" pitchFamily="34" charset="0"/>
              <a:buChar char="•"/>
            </a:pPr>
            <a:r>
              <a:rPr lang="en-US" dirty="0" smtClean="0"/>
              <a:t>approval of the submitted materials (the PDF Receipt)</a:t>
            </a:r>
          </a:p>
          <a:p>
            <a:pPr>
              <a:buFont typeface="Arial" pitchFamily="34" charset="0"/>
              <a:buChar char="•"/>
            </a:pPr>
            <a:r>
              <a:rPr lang="en-US" dirty="0" smtClean="0"/>
              <a:t>approval of the final web version of the manuscript.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smtClean="0">
              <a:latin typeface="Arial" pitchFamily="34" charset="0"/>
            </a:endParaRPr>
          </a:p>
        </p:txBody>
      </p:sp>
      <p:sp>
        <p:nvSpPr>
          <p:cNvPr id="75780" name="Slide Number Placeholder 3"/>
          <p:cNvSpPr>
            <a:spLocks noGrp="1"/>
          </p:cNvSpPr>
          <p:nvPr>
            <p:ph type="sldNum" sz="quarter" idx="5"/>
          </p:nvPr>
        </p:nvSpPr>
        <p:spPr>
          <a:noFill/>
        </p:spPr>
        <p:txBody>
          <a:bodyPr/>
          <a:lstStyle/>
          <a:p>
            <a:fld id="{7CC8E8A7-F848-4069-8CAC-8A0E6F100CEF}" type="slidenum">
              <a:rPr lang="en-US" smtClean="0">
                <a:latin typeface="Arial" pitchFamily="34" charset="0"/>
                <a:cs typeface="Arial" pitchFamily="34" charset="0"/>
              </a:rPr>
              <a:pPr/>
              <a:t>21</a:t>
            </a:fld>
            <a:endParaRPr lang="en-US" dirty="0"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smtClean="0">
                <a:latin typeface="Arial" pitchFamily="34" charset="0"/>
              </a:rPr>
              <a:t>Here</a:t>
            </a:r>
            <a:r>
              <a:rPr lang="en-US" baseline="0" dirty="0" smtClean="0">
                <a:latin typeface="Arial" pitchFamily="34" charset="0"/>
              </a:rPr>
              <a:t> is a</a:t>
            </a:r>
            <a:r>
              <a:rPr lang="en-US" dirty="0" smtClean="0">
                <a:latin typeface="Arial" pitchFamily="34" charset="0"/>
              </a:rPr>
              <a:t> </a:t>
            </a:r>
            <a:r>
              <a:rPr lang="en-US" dirty="0" smtClean="0">
                <a:latin typeface="Arial" pitchFamily="34" charset="0"/>
              </a:rPr>
              <a:t>list</a:t>
            </a:r>
            <a:r>
              <a:rPr lang="en-US" baseline="0" dirty="0" smtClean="0">
                <a:latin typeface="Arial" pitchFamily="34" charset="0"/>
              </a:rPr>
              <a:t> of all the journals that do it for </a:t>
            </a:r>
            <a:r>
              <a:rPr lang="en-US" baseline="0" dirty="0" smtClean="0">
                <a:latin typeface="Arial" pitchFamily="34" charset="0"/>
              </a:rPr>
              <a:t>you:  </a:t>
            </a:r>
            <a:r>
              <a:rPr lang="en-US" baseline="0" dirty="0" smtClean="0">
                <a:latin typeface="Arial" pitchFamily="34" charset="0"/>
              </a:rPr>
              <a:t>http://publicaccess.nih.gov/submit_process_journals.htm</a:t>
            </a:r>
          </a:p>
          <a:p>
            <a:endParaRPr lang="en-US" dirty="0" smtClean="0">
              <a:latin typeface="Arial" pitchFamily="34" charset="0"/>
            </a:endParaRPr>
          </a:p>
        </p:txBody>
      </p:sp>
      <p:sp>
        <p:nvSpPr>
          <p:cNvPr id="77828" name="Slide Number Placeholder 3"/>
          <p:cNvSpPr>
            <a:spLocks noGrp="1"/>
          </p:cNvSpPr>
          <p:nvPr>
            <p:ph type="sldNum" sz="quarter" idx="5"/>
          </p:nvPr>
        </p:nvSpPr>
        <p:spPr>
          <a:noFill/>
        </p:spPr>
        <p:txBody>
          <a:bodyPr/>
          <a:lstStyle/>
          <a:p>
            <a:fld id="{5C19DD4F-CE48-41E8-8BED-B435EB2A62C0}" type="slidenum">
              <a:rPr lang="en-US" smtClean="0">
                <a:latin typeface="Arial" pitchFamily="34" charset="0"/>
                <a:cs typeface="Arial" pitchFamily="34" charset="0"/>
              </a:rPr>
              <a:pPr/>
              <a:t>22</a:t>
            </a:fld>
            <a:endParaRPr lang="en-US" dirty="0" smtClean="0">
              <a:latin typeface="Arial" pitchFamily="34" charset="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en-US" dirty="0" smtClean="0"/>
          </a:p>
          <a:p>
            <a:r>
              <a:rPr lang="en-US" dirty="0" smtClean="0"/>
              <a:t>If your journal publisher does not automatically publish </a:t>
            </a:r>
            <a:r>
              <a:rPr lang="en-US" u="sng" dirty="0" smtClean="0"/>
              <a:t>all</a:t>
            </a:r>
            <a:r>
              <a:rPr lang="en-US" dirty="0" smtClean="0"/>
              <a:t> NIH articles to PubMed Central, you can contact them and see if they will deposit your </a:t>
            </a:r>
            <a:r>
              <a:rPr lang="en-US" i="1" dirty="0" smtClean="0"/>
              <a:t>specific</a:t>
            </a:r>
            <a:r>
              <a:rPr lang="en-US" dirty="0" smtClean="0"/>
              <a:t> article to PMC.</a:t>
            </a:r>
          </a:p>
          <a:p>
            <a:r>
              <a:rPr lang="en-US" dirty="0" smtClean="0">
                <a:latin typeface="Arial" pitchFamily="34" charset="0"/>
              </a:rPr>
              <a:t>Some do. </a:t>
            </a:r>
          </a:p>
          <a:p>
            <a:endParaRPr lang="en-US" dirty="0" smtClean="0">
              <a:latin typeface="Arial" pitchFamily="34" charset="0"/>
            </a:endParaRPr>
          </a:p>
          <a:p>
            <a:r>
              <a:rPr lang="en-US" dirty="0" smtClean="0">
                <a:latin typeface="Arial" pitchFamily="34" charset="0"/>
              </a:rPr>
              <a:t>Submission Methods A and B use the</a:t>
            </a:r>
            <a:r>
              <a:rPr lang="en-US" baseline="0" dirty="0" smtClean="0">
                <a:latin typeface="Arial" pitchFamily="34" charset="0"/>
              </a:rPr>
              <a:t> journal publisher’s final ARTICLE. </a:t>
            </a:r>
          </a:p>
          <a:p>
            <a:r>
              <a:rPr lang="en-US" baseline="0" dirty="0" smtClean="0">
                <a:latin typeface="Arial" pitchFamily="34" charset="0"/>
              </a:rPr>
              <a:t>Submission Methods C and D use the peer-reviewed </a:t>
            </a:r>
            <a:r>
              <a:rPr lang="en-US" baseline="0" dirty="0" smtClean="0">
                <a:latin typeface="Arial" pitchFamily="34" charset="0"/>
              </a:rPr>
              <a:t>MANUSCRIPT.</a:t>
            </a:r>
            <a:endParaRPr lang="en-US" dirty="0" smtClean="0">
              <a:latin typeface="Arial" pitchFamily="34" charset="0"/>
            </a:endParaRPr>
          </a:p>
        </p:txBody>
      </p:sp>
      <p:sp>
        <p:nvSpPr>
          <p:cNvPr id="75780" name="Slide Number Placeholder 3"/>
          <p:cNvSpPr>
            <a:spLocks noGrp="1"/>
          </p:cNvSpPr>
          <p:nvPr>
            <p:ph type="sldNum" sz="quarter" idx="5"/>
          </p:nvPr>
        </p:nvSpPr>
        <p:spPr>
          <a:noFill/>
        </p:spPr>
        <p:txBody>
          <a:bodyPr/>
          <a:lstStyle/>
          <a:p>
            <a:fld id="{7CC8E8A7-F848-4069-8CAC-8A0E6F100CEF}" type="slidenum">
              <a:rPr lang="en-US" smtClean="0">
                <a:latin typeface="Arial" pitchFamily="34" charset="0"/>
                <a:cs typeface="Arial" pitchFamily="34" charset="0"/>
              </a:rPr>
              <a:pPr/>
              <a:t>23</a:t>
            </a:fld>
            <a:endParaRPr lang="en-US" dirty="0" smtClean="0">
              <a:latin typeface="Arial" pitchFamily="34" charset="0"/>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r>
              <a:rPr lang="en-US" sz="1800" dirty="0" smtClean="0"/>
              <a:t>Submission Method C can be done by author, or someone in the author’s organization.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Arial" pitchFamily="34" charset="0"/>
            </a:endParaRPr>
          </a:p>
        </p:txBody>
      </p:sp>
      <p:sp>
        <p:nvSpPr>
          <p:cNvPr id="75780" name="Slide Number Placeholder 3"/>
          <p:cNvSpPr>
            <a:spLocks noGrp="1"/>
          </p:cNvSpPr>
          <p:nvPr>
            <p:ph type="sldNum" sz="quarter" idx="5"/>
          </p:nvPr>
        </p:nvSpPr>
        <p:spPr>
          <a:noFill/>
        </p:spPr>
        <p:txBody>
          <a:bodyPr/>
          <a:lstStyle/>
          <a:p>
            <a:fld id="{7CC8E8A7-F848-4069-8CAC-8A0E6F100CEF}" type="slidenum">
              <a:rPr lang="en-US" smtClean="0">
                <a:latin typeface="Arial" pitchFamily="34" charset="0"/>
                <a:cs typeface="Arial" pitchFamily="34" charset="0"/>
              </a:rPr>
              <a:pPr/>
              <a:t>24</a:t>
            </a:fld>
            <a:endParaRPr lang="en-US" dirty="0" smtClean="0">
              <a:latin typeface="Arial" pitchFamily="34" charset="0"/>
              <a:cs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latin typeface="Arial" pitchFamily="34" charset="0"/>
              </a:rPr>
              <a:t>You upload your manuscript to </a:t>
            </a:r>
            <a:r>
              <a:rPr lang="en-US" b="0" dirty="0" err="1" smtClean="0">
                <a:latin typeface="Arial" pitchFamily="34" charset="0"/>
              </a:rPr>
              <a:t>PubMed</a:t>
            </a:r>
            <a:r>
              <a:rPr lang="en-US" b="0" dirty="0" smtClean="0">
                <a:latin typeface="Arial" pitchFamily="34" charset="0"/>
              </a:rPr>
              <a:t> Central through an online database called NIHMS</a:t>
            </a:r>
            <a:r>
              <a:rPr lang="en-US" b="0" dirty="0" smtClean="0">
                <a:latin typeface="Arial" pitchFamily="34" charset="0"/>
              </a:rPr>
              <a:t>= “National</a:t>
            </a:r>
            <a:r>
              <a:rPr lang="en-US" b="0" baseline="0" dirty="0" smtClean="0">
                <a:latin typeface="Arial" pitchFamily="34" charset="0"/>
              </a:rPr>
              <a:t> Institute of Health Manuscript Submission System”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baseline="0" dirty="0" smtClean="0">
              <a:latin typeface="Arial" pitchFamily="34" charset="0"/>
            </a:endParaRPr>
          </a:p>
          <a:p>
            <a:r>
              <a:rPr lang="en-US" dirty="0" smtClean="0">
                <a:hlinkClick r:id="rId3"/>
              </a:rPr>
              <a:t>http://www.nihms.nih.gov/</a:t>
            </a:r>
            <a:r>
              <a:rPr lang="en-US" dirty="0" smtClean="0"/>
              <a:t>. </a:t>
            </a:r>
          </a:p>
          <a:p>
            <a:endParaRPr lang="en-US" dirty="0" smtClean="0"/>
          </a:p>
          <a:p>
            <a:r>
              <a:rPr lang="en-US" dirty="0" smtClean="0"/>
              <a:t>You will need </a:t>
            </a:r>
          </a:p>
          <a:p>
            <a:pPr lvl="1">
              <a:buFont typeface="Arial" pitchFamily="34" charset="0"/>
              <a:buChar char="•"/>
            </a:pPr>
            <a:r>
              <a:rPr lang="en-US" dirty="0" smtClean="0"/>
              <a:t>the NIH grant number(s)</a:t>
            </a:r>
          </a:p>
          <a:p>
            <a:pPr lvl="1">
              <a:buFont typeface="Arial" pitchFamily="34" charset="0"/>
              <a:buChar char="•"/>
            </a:pPr>
            <a:r>
              <a:rPr lang="en-US" dirty="0" smtClean="0"/>
              <a:t>Grantee’s full name</a:t>
            </a:r>
          </a:p>
          <a:p>
            <a:pPr lvl="1">
              <a:buFont typeface="Arial" pitchFamily="34" charset="0"/>
              <a:buChar char="•"/>
            </a:pPr>
            <a:r>
              <a:rPr lang="en-US" dirty="0" smtClean="0"/>
              <a:t>Authors’ full names</a:t>
            </a:r>
          </a:p>
          <a:p>
            <a:pPr lvl="1">
              <a:buFont typeface="Arial" pitchFamily="34" charset="0"/>
              <a:buChar char="•"/>
            </a:pPr>
            <a:r>
              <a:rPr lang="en-US" dirty="0" smtClean="0"/>
              <a:t>the final peer-reviewed manuscript</a:t>
            </a:r>
          </a:p>
          <a:p>
            <a:pPr lvl="1">
              <a:buFont typeface="Arial" pitchFamily="34" charset="0"/>
              <a:buChar char="•"/>
            </a:pPr>
            <a:r>
              <a:rPr lang="en-US" dirty="0" smtClean="0"/>
              <a:t>any supporting figures, tables, charts, graphics, and supplementary data that were submitted to the publisher</a:t>
            </a:r>
          </a:p>
          <a:p>
            <a:endParaRPr lang="en-US" dirty="0" smtClean="0"/>
          </a:p>
          <a:p>
            <a:r>
              <a:rPr lang="en-US" dirty="0" smtClean="0"/>
              <a:t>When do you do this? When</a:t>
            </a:r>
            <a:r>
              <a:rPr lang="en-US" baseline="0" dirty="0" smtClean="0"/>
              <a:t> the manuscript is accepted for publication. </a:t>
            </a:r>
          </a:p>
          <a:p>
            <a:r>
              <a:rPr lang="en-US" baseline="0" dirty="0" smtClean="0"/>
              <a:t>You can have an embargo date (delay period) of up to 12 months after date of publication. </a:t>
            </a:r>
          </a:p>
          <a:p>
            <a:endParaRPr lang="en-US" baseline="0" dirty="0" smtClean="0"/>
          </a:p>
          <a:p>
            <a:r>
              <a:rPr lang="en-US" baseline="0" dirty="0" smtClean="0"/>
              <a:t>CHOOSE </a:t>
            </a:r>
            <a:r>
              <a:rPr lang="en-US" baseline="0" dirty="0" err="1" smtClean="0"/>
              <a:t>eRA</a:t>
            </a:r>
            <a:r>
              <a:rPr lang="en-US" baseline="0" dirty="0" smtClean="0"/>
              <a:t> Commons  </a:t>
            </a:r>
            <a:endParaRPr lang="en-US" dirty="0" smtClean="0"/>
          </a:p>
        </p:txBody>
      </p:sp>
      <p:sp>
        <p:nvSpPr>
          <p:cNvPr id="80900" name="Slide Number Placeholder 3"/>
          <p:cNvSpPr>
            <a:spLocks noGrp="1"/>
          </p:cNvSpPr>
          <p:nvPr>
            <p:ph type="sldNum" sz="quarter" idx="5"/>
          </p:nvPr>
        </p:nvSpPr>
        <p:spPr>
          <a:noFill/>
        </p:spPr>
        <p:txBody>
          <a:bodyPr/>
          <a:lstStyle/>
          <a:p>
            <a:fld id="{3405A877-E987-4B78-A99B-4BE9BEBD9B39}" type="slidenum">
              <a:rPr lang="en-US" smtClean="0">
                <a:latin typeface="Arial" pitchFamily="34" charset="0"/>
                <a:cs typeface="Arial" pitchFamily="34" charset="0"/>
              </a:rPr>
              <a:pPr/>
              <a:t>25</a:t>
            </a:fld>
            <a:endParaRPr lang="en-US" dirty="0" smtClean="0">
              <a:latin typeface="Arial" pitchFamily="34" charset="0"/>
              <a:cs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t>It’s a relatively </a:t>
            </a:r>
            <a:r>
              <a:rPr lang="en-US" dirty="0" smtClean="0"/>
              <a:t>easy system </a:t>
            </a:r>
            <a:r>
              <a:rPr lang="en-US" dirty="0" smtClean="0"/>
              <a:t>and walks </a:t>
            </a:r>
            <a:r>
              <a:rPr lang="en-US" dirty="0" smtClean="0"/>
              <a:t>you through the process. </a:t>
            </a:r>
          </a:p>
          <a:p>
            <a:endParaRPr lang="en-US" dirty="0" smtClean="0"/>
          </a:p>
          <a:p>
            <a:pPr marL="514350" indent="-514350">
              <a:buFont typeface="+mj-lt"/>
              <a:buAutoNum type="arabicPeriod"/>
              <a:defRPr/>
            </a:pPr>
            <a:r>
              <a:rPr lang="en-US" dirty="0" smtClean="0"/>
              <a:t>Log in to NIHMS, create an account</a:t>
            </a:r>
          </a:p>
          <a:p>
            <a:pPr marL="514350" indent="-514350">
              <a:buFont typeface="+mj-lt"/>
              <a:buAutoNum type="arabicPeriod"/>
              <a:defRPr/>
            </a:pPr>
            <a:r>
              <a:rPr lang="en-US" dirty="0" smtClean="0"/>
              <a:t>Enter basic information about the </a:t>
            </a:r>
            <a:r>
              <a:rPr lang="en-US" dirty="0" smtClean="0"/>
              <a:t>grant, the journal,</a:t>
            </a:r>
            <a:r>
              <a:rPr lang="en-US" baseline="0" dirty="0" smtClean="0"/>
              <a:t> and upload your files. </a:t>
            </a:r>
            <a:endParaRPr lang="en-US" dirty="0" smtClean="0"/>
          </a:p>
          <a:p>
            <a:endParaRPr lang="en-US" dirty="0" smtClean="0">
              <a:latin typeface="Arial" pitchFamily="34" charset="0"/>
            </a:endParaRPr>
          </a:p>
        </p:txBody>
      </p:sp>
      <p:sp>
        <p:nvSpPr>
          <p:cNvPr id="81924" name="Slide Number Placeholder 3"/>
          <p:cNvSpPr>
            <a:spLocks noGrp="1"/>
          </p:cNvSpPr>
          <p:nvPr>
            <p:ph type="sldNum" sz="quarter" idx="5"/>
          </p:nvPr>
        </p:nvSpPr>
        <p:spPr>
          <a:noFill/>
        </p:spPr>
        <p:txBody>
          <a:bodyPr/>
          <a:lstStyle/>
          <a:p>
            <a:fld id="{8DA05D05-A2D0-46A3-9023-9B03EA718088}" type="slidenum">
              <a:rPr lang="en-US" smtClean="0">
                <a:latin typeface="Arial" pitchFamily="34" charset="0"/>
                <a:cs typeface="Arial" pitchFamily="34" charset="0"/>
              </a:rPr>
              <a:pPr/>
              <a:t>26</a:t>
            </a:fld>
            <a:endParaRPr lang="en-US" dirty="0" smtClean="0">
              <a:latin typeface="Arial" pitchFamily="34" charset="0"/>
              <a:cs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dirty="0" smtClean="0">
                <a:latin typeface="Arial" pitchFamily="34" charset="0"/>
              </a:rPr>
              <a:t>The system</a:t>
            </a:r>
            <a:r>
              <a:rPr lang="en-US" baseline="0" dirty="0" smtClean="0">
                <a:latin typeface="Arial" pitchFamily="34" charset="0"/>
              </a:rPr>
              <a:t> tries to help you as much as possible. </a:t>
            </a:r>
            <a:endParaRPr lang="en-US" dirty="0" smtClean="0">
              <a:latin typeface="Arial" pitchFamily="34" charset="0"/>
            </a:endParaRPr>
          </a:p>
        </p:txBody>
      </p:sp>
      <p:sp>
        <p:nvSpPr>
          <p:cNvPr id="83972" name="Slide Number Placeholder 3"/>
          <p:cNvSpPr>
            <a:spLocks noGrp="1"/>
          </p:cNvSpPr>
          <p:nvPr>
            <p:ph type="sldNum" sz="quarter" idx="5"/>
          </p:nvPr>
        </p:nvSpPr>
        <p:spPr>
          <a:noFill/>
        </p:spPr>
        <p:txBody>
          <a:bodyPr/>
          <a:lstStyle/>
          <a:p>
            <a:fld id="{DB9FF7FD-3211-46B1-B834-8E7E9618A077}" type="slidenum">
              <a:rPr lang="en-US" smtClean="0">
                <a:latin typeface="Arial" pitchFamily="34" charset="0"/>
                <a:cs typeface="Arial" pitchFamily="34" charset="0"/>
              </a:rPr>
              <a:pPr/>
              <a:t>27</a:t>
            </a:fld>
            <a:endParaRPr lang="en-US" dirty="0" smtClean="0">
              <a:latin typeface="Arial" pitchFamily="34" charset="0"/>
              <a:cs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pPr marL="514350" indent="-514350">
              <a:buFont typeface="+mj-lt"/>
              <a:buNone/>
              <a:defRPr/>
            </a:pPr>
            <a:r>
              <a:rPr lang="en-US" dirty="0" smtClean="0"/>
              <a:t>Upload a copy of the accepted peer-reviewed manuscript files(s).  NOT the final article!</a:t>
            </a:r>
          </a:p>
          <a:p>
            <a:pPr marL="514350" marR="0" indent="-514350" algn="l" defTabSz="914400" rtl="0" eaLnBrk="0" fontAlgn="base" latinLnBrk="0" hangingPunct="0">
              <a:lnSpc>
                <a:spcPct val="100000"/>
              </a:lnSpc>
              <a:spcBef>
                <a:spcPct val="30000"/>
              </a:spcBef>
              <a:spcAft>
                <a:spcPct val="0"/>
              </a:spcAft>
              <a:buClrTx/>
              <a:buSzTx/>
              <a:buFont typeface="+mj-lt"/>
              <a:buNone/>
              <a:tabLst/>
              <a:defRPr/>
            </a:pPr>
            <a:r>
              <a:rPr lang="en-US" dirty="0" smtClean="0"/>
              <a:t>Remember in most cases you can NOT use the publisher’s pdf copy</a:t>
            </a:r>
          </a:p>
          <a:p>
            <a:pPr marL="514350" indent="-514350">
              <a:buFont typeface="+mj-lt"/>
              <a:buNone/>
              <a:defRPr/>
            </a:pPr>
            <a:endParaRPr lang="en-US" dirty="0" smtClean="0"/>
          </a:p>
          <a:p>
            <a:pPr marL="514350" indent="-514350">
              <a:buFont typeface="+mj-lt"/>
              <a:buNone/>
              <a:defRPr/>
            </a:pPr>
            <a:r>
              <a:rPr lang="en-US" dirty="0" smtClean="0"/>
              <a:t>You</a:t>
            </a:r>
            <a:r>
              <a:rPr lang="en-US" baseline="0" dirty="0" smtClean="0"/>
              <a:t> n</a:t>
            </a:r>
            <a:r>
              <a:rPr lang="en-US" dirty="0" smtClean="0"/>
              <a:t>eed</a:t>
            </a:r>
            <a:r>
              <a:rPr lang="en-US" baseline="0" dirty="0" smtClean="0"/>
              <a:t> to upload all the files individually (text, images, charts, graphs, etc.) </a:t>
            </a:r>
          </a:p>
          <a:p>
            <a:pPr marL="514350" indent="-514350">
              <a:buFont typeface="+mj-lt"/>
              <a:buNone/>
              <a:defRPr/>
            </a:pPr>
            <a:r>
              <a:rPr lang="en-US" dirty="0" smtClean="0"/>
              <a:t>NIHMS merges the manuscript files into one viewable document. </a:t>
            </a:r>
          </a:p>
          <a:p>
            <a:pPr marL="514350" indent="-514350">
              <a:buFont typeface="+mj-lt"/>
              <a:buNone/>
              <a:defRPr/>
            </a:pPr>
            <a:endParaRPr lang="en-US" dirty="0" smtClean="0"/>
          </a:p>
          <a:p>
            <a:endParaRPr lang="en-US" dirty="0" smtClean="0">
              <a:latin typeface="Arial" pitchFamily="34" charset="0"/>
            </a:endParaRPr>
          </a:p>
        </p:txBody>
      </p:sp>
      <p:sp>
        <p:nvSpPr>
          <p:cNvPr id="84996" name="Slide Number Placeholder 3"/>
          <p:cNvSpPr>
            <a:spLocks noGrp="1"/>
          </p:cNvSpPr>
          <p:nvPr>
            <p:ph type="sldNum" sz="quarter" idx="5"/>
          </p:nvPr>
        </p:nvSpPr>
        <p:spPr>
          <a:noFill/>
        </p:spPr>
        <p:txBody>
          <a:bodyPr/>
          <a:lstStyle/>
          <a:p>
            <a:fld id="{1A9159B9-151C-4B98-9341-A3E29FD5C5BE}" type="slidenum">
              <a:rPr lang="en-US" smtClean="0">
                <a:latin typeface="Arial" pitchFamily="34" charset="0"/>
                <a:cs typeface="Arial" pitchFamily="34" charset="0"/>
              </a:rPr>
              <a:pPr/>
              <a:t>28</a:t>
            </a:fld>
            <a:endParaRPr lang="en-US" dirty="0" smtClean="0">
              <a:latin typeface="Arial" pitchFamily="34" charset="0"/>
              <a:cs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Upload files individually (text, charts, graphs, etc.).  </a:t>
            </a:r>
          </a:p>
          <a:p>
            <a:r>
              <a:rPr lang="en-US" dirty="0" smtClean="0"/>
              <a:t>You can upload a wide variety</a:t>
            </a:r>
            <a:r>
              <a:rPr lang="en-US" baseline="0" dirty="0" smtClean="0"/>
              <a:t> of formats: </a:t>
            </a:r>
            <a:r>
              <a:rPr lang="en-US" dirty="0" smtClean="0"/>
              <a:t>Word, Word Perfect, PDF, PowerPoint, Excel, etc.</a:t>
            </a:r>
          </a:p>
          <a:p>
            <a:endParaRPr lang="en-US" dirty="0" smtClean="0"/>
          </a:p>
          <a:p>
            <a:r>
              <a:rPr lang="en-US" dirty="0" smtClean="0"/>
              <a:t>The NIHMS system will organize the files and</a:t>
            </a:r>
            <a:r>
              <a:rPr lang="en-US" baseline="0" dirty="0" smtClean="0"/>
              <a:t> generate a </a:t>
            </a:r>
            <a:r>
              <a:rPr lang="en-US" baseline="0" dirty="0" err="1" smtClean="0"/>
              <a:t>pdf</a:t>
            </a:r>
            <a:r>
              <a:rPr lang="en-US" baseline="0" dirty="0" smtClean="0"/>
              <a:t> from them. </a:t>
            </a:r>
            <a:endParaRPr lang="en-US" dirty="0" smtClean="0"/>
          </a:p>
          <a:p>
            <a:endParaRPr lang="en-US" dirty="0" smtClean="0"/>
          </a:p>
          <a:p>
            <a:r>
              <a:rPr lang="en-US" baseline="0" dirty="0" smtClean="0"/>
              <a:t>The way the document appears in PMC may be a little different than what you expect.  The systems places the files in a weird order. The </a:t>
            </a:r>
            <a:r>
              <a:rPr lang="en-US" baseline="0" dirty="0" err="1" smtClean="0"/>
              <a:t>pdf</a:t>
            </a:r>
            <a:r>
              <a:rPr lang="en-US" baseline="0" dirty="0" smtClean="0"/>
              <a:t> the systems creates for you will have all your charts, graphs, etc. will be stuck at the end of the document after the References.  </a:t>
            </a:r>
          </a:p>
          <a:p>
            <a:endParaRPr lang="en-US" baseline="0" dirty="0" smtClean="0"/>
          </a:p>
          <a:p>
            <a:r>
              <a:rPr lang="en-US" baseline="0" dirty="0" smtClean="0"/>
              <a:t>Example:  Take a look at the </a:t>
            </a:r>
            <a:r>
              <a:rPr lang="en-US" baseline="0" dirty="0" err="1" smtClean="0"/>
              <a:t>pdf</a:t>
            </a:r>
            <a:r>
              <a:rPr lang="en-US" baseline="0" dirty="0" smtClean="0"/>
              <a:t> for:  </a:t>
            </a:r>
            <a:r>
              <a:rPr lang="en-US" baseline="0" dirty="0" smtClean="0"/>
              <a:t>“Right Aortic Arch and </a:t>
            </a:r>
            <a:r>
              <a:rPr lang="en-US" baseline="0" dirty="0" err="1" smtClean="0"/>
              <a:t>Coarctation</a:t>
            </a:r>
            <a:r>
              <a:rPr lang="en-US" baseline="0" dirty="0" smtClean="0"/>
              <a:t>: A Rare Association”</a:t>
            </a:r>
          </a:p>
          <a:p>
            <a:r>
              <a:rPr lang="en-US" baseline="0" dirty="0" smtClean="0"/>
              <a:t>	  http://www.ncbi.nlm.nih.gov/pmc/articles/PMC1805694/?tool=pubmed</a:t>
            </a:r>
          </a:p>
          <a:p>
            <a:r>
              <a:rPr lang="en-US" baseline="0" dirty="0" smtClean="0"/>
              <a:t> </a:t>
            </a:r>
          </a:p>
          <a:p>
            <a:endParaRPr lang="en-US" baseline="0" dirty="0" smtClean="0"/>
          </a:p>
          <a:p>
            <a:r>
              <a:rPr lang="en-US" dirty="0" smtClean="0"/>
              <a:t>After you</a:t>
            </a:r>
            <a:r>
              <a:rPr lang="en-US" baseline="0" dirty="0" smtClean="0"/>
              <a:t> submit your manuscript, you’ll need to respond to an email </a:t>
            </a:r>
            <a:r>
              <a:rPr lang="en-US" dirty="0" smtClean="0"/>
              <a:t>approving the PDF and the release date.</a:t>
            </a:r>
            <a:r>
              <a:rPr lang="en-US" baseline="0" dirty="0" smtClean="0"/>
              <a:t> i</a:t>
            </a:r>
            <a:r>
              <a:rPr lang="en-US" dirty="0" smtClean="0"/>
              <a:t>f the submitter is not the PI, both the PI and the submitter need to respond.</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CA2C905D-D01C-42D2-BFF1-96DE65BD8E6B}"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eaLnBrk="1" hangingPunct="1"/>
            <a:endParaRPr lang="en-US" dirty="0" smtClean="0">
              <a:latin typeface="Arial" pitchFamily="34" charset="0"/>
            </a:endParaRPr>
          </a:p>
        </p:txBody>
      </p:sp>
      <p:sp>
        <p:nvSpPr>
          <p:cNvPr id="58372" name="Slide Number Placeholder 3"/>
          <p:cNvSpPr>
            <a:spLocks noGrp="1"/>
          </p:cNvSpPr>
          <p:nvPr>
            <p:ph type="sldNum" sz="quarter" idx="5"/>
          </p:nvPr>
        </p:nvSpPr>
        <p:spPr>
          <a:noFill/>
        </p:spPr>
        <p:txBody>
          <a:bodyPr/>
          <a:lstStyle/>
          <a:p>
            <a:fld id="{3AB00F62-ED77-475F-AF3C-F8B3BD7234F6}" type="slidenum">
              <a:rPr lang="en-US" smtClean="0">
                <a:latin typeface="Arial" pitchFamily="34" charset="0"/>
                <a:cs typeface="Arial" pitchFamily="34" charset="0"/>
              </a:rPr>
              <a:pPr/>
              <a:t>3</a:t>
            </a:fld>
            <a:endParaRPr lang="en-US" dirty="0" smtClean="0">
              <a:latin typeface="Arial" pitchFamily="34" charset="0"/>
              <a:cs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r>
              <a:rPr lang="en-US" dirty="0" smtClean="0"/>
              <a:t>Submission Method D:  Some </a:t>
            </a:r>
            <a:r>
              <a:rPr lang="en-US" dirty="0" smtClean="0"/>
              <a:t>publishers start the submission process for you in NIHMS but you must complete it. </a:t>
            </a:r>
          </a:p>
          <a:p>
            <a:endParaRPr lang="en-US" dirty="0" smtClean="0"/>
          </a:p>
          <a:p>
            <a:r>
              <a:rPr lang="en-US" u="sng" dirty="0" smtClean="0"/>
              <a:t>They</a:t>
            </a:r>
            <a:r>
              <a:rPr lang="en-US" dirty="0" smtClean="0"/>
              <a:t> deposit your final peer-reviewed manuscript for you and determine the number of months after publication when the article may be made publicly available in PMC. </a:t>
            </a:r>
          </a:p>
          <a:p>
            <a:endParaRPr 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u="sng" dirty="0" smtClean="0"/>
              <a:t>You</a:t>
            </a:r>
            <a:r>
              <a:rPr lang="en-US" dirty="0" smtClean="0"/>
              <a:t> are required to finish the submission process in NIHMS. You’ll be notified by the publisher to log into the NIHMS to review and ok the manuscript. You’ll need to reply to emails from NIH to complete the submission. </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dirty="0" smtClean="0"/>
              <a:t>Warning: This is generally an author-pay model-which costs </a:t>
            </a:r>
            <a:r>
              <a:rPr lang="en-US" sz="1200" dirty="0" smtClean="0"/>
              <a:t>money.</a:t>
            </a:r>
            <a:endParaRPr lang="en-US" sz="1200" b="1" dirty="0" smtClean="0"/>
          </a:p>
          <a:p>
            <a:endParaRPr lang="en-US" sz="1200" dirty="0" smtClean="0"/>
          </a:p>
          <a:p>
            <a:endParaRPr lang="en-US" sz="1200" dirty="0" smtClean="0">
              <a:latin typeface="Arial" pitchFamily="34" charset="0"/>
            </a:endParaRPr>
          </a:p>
        </p:txBody>
      </p:sp>
      <p:sp>
        <p:nvSpPr>
          <p:cNvPr id="75780" name="Slide Number Placeholder 3"/>
          <p:cNvSpPr>
            <a:spLocks noGrp="1"/>
          </p:cNvSpPr>
          <p:nvPr>
            <p:ph type="sldNum" sz="quarter" idx="5"/>
          </p:nvPr>
        </p:nvSpPr>
        <p:spPr>
          <a:noFill/>
        </p:spPr>
        <p:txBody>
          <a:bodyPr/>
          <a:lstStyle/>
          <a:p>
            <a:fld id="{7CC8E8A7-F848-4069-8CAC-8A0E6F100CEF}" type="slidenum">
              <a:rPr lang="en-US" smtClean="0">
                <a:latin typeface="Arial" pitchFamily="34" charset="0"/>
                <a:cs typeface="Arial" pitchFamily="34" charset="0"/>
              </a:rPr>
              <a:pPr/>
              <a:t>30</a:t>
            </a:fld>
            <a:endParaRPr lang="en-US" dirty="0" smtClean="0">
              <a:latin typeface="Arial" pitchFamily="34" charset="0"/>
              <a:cs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you submit your article, it will be assigned a PMCID (PubMed Central ID number) and an NIHMS number.  </a:t>
            </a:r>
          </a:p>
          <a:p>
            <a:endParaRPr lang="en-US" dirty="0" smtClean="0">
              <a:latin typeface="Arial" pitchFamily="34" charset="0"/>
            </a:endParaRPr>
          </a:p>
          <a:p>
            <a:pPr>
              <a:buNone/>
            </a:pPr>
            <a:r>
              <a:rPr lang="en-US" sz="1200" dirty="0" smtClean="0"/>
              <a:t>You </a:t>
            </a:r>
            <a:r>
              <a:rPr lang="en-US" sz="1200" u="sng" dirty="0" smtClean="0"/>
              <a:t>must</a:t>
            </a:r>
            <a:r>
              <a:rPr lang="en-US" sz="1200" dirty="0" smtClean="0"/>
              <a:t> include the PMCID in: </a:t>
            </a:r>
          </a:p>
          <a:p>
            <a:pPr lvl="1">
              <a:buFont typeface="Arial" pitchFamily="34" charset="0"/>
              <a:buChar char="•"/>
            </a:pPr>
            <a:r>
              <a:rPr lang="en-US" sz="1200" dirty="0" smtClean="0"/>
              <a:t>progress reports </a:t>
            </a:r>
          </a:p>
          <a:p>
            <a:pPr lvl="1">
              <a:buFont typeface="Arial" pitchFamily="34" charset="0"/>
              <a:buChar char="•"/>
            </a:pPr>
            <a:r>
              <a:rPr lang="en-US" sz="1200" dirty="0" smtClean="0"/>
              <a:t>renewals </a:t>
            </a:r>
          </a:p>
          <a:p>
            <a:pPr lvl="1">
              <a:buFont typeface="Arial" pitchFamily="34" charset="0"/>
              <a:buChar char="•"/>
            </a:pPr>
            <a:r>
              <a:rPr lang="en-US" sz="1200" dirty="0" smtClean="0"/>
              <a:t>new grant applications</a:t>
            </a:r>
          </a:p>
          <a:p>
            <a:endParaRPr lang="en-US" sz="1200" dirty="0" smtClean="0">
              <a:latin typeface="Arial" pitchFamily="34" charset="0"/>
            </a:endParaRPr>
          </a:p>
          <a:p>
            <a:pPr>
              <a:buNone/>
            </a:pPr>
            <a:r>
              <a:rPr lang="en-US" dirty="0" smtClean="0"/>
              <a:t>For detailed information on where exactly you need to include the PMCID in your documents, see: </a:t>
            </a:r>
          </a:p>
          <a:p>
            <a:pPr>
              <a:buNone/>
            </a:pPr>
            <a:r>
              <a:rPr lang="en-US" dirty="0" smtClean="0">
                <a:hlinkClick r:id="rId3"/>
              </a:rPr>
              <a:t>"Reminder Concerning Grantee Compliance with Public Access Policy and Related NIH Monitoring Activities“</a:t>
            </a:r>
            <a:r>
              <a:rPr lang="en-US" dirty="0" smtClean="0"/>
              <a:t> at http://grants.nih.gov/grants/guide/notice-files/not-od-08-119.html</a:t>
            </a:r>
          </a:p>
          <a:p>
            <a:endParaRPr lang="en-US" dirty="0" smtClean="0">
              <a:latin typeface="Arial" pitchFamily="34" charset="0"/>
            </a:endParaRPr>
          </a:p>
          <a:p>
            <a:endParaRPr lang="en-US" dirty="0"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8C7A070C-0806-4B7E-ADB0-CFD88608E7FF}" type="slidenum">
              <a:rPr lang="en-US" smtClean="0">
                <a:latin typeface="Arial" pitchFamily="34" charset="0"/>
                <a:cs typeface="Arial" pitchFamily="34" charset="0"/>
              </a:rPr>
              <a:pPr/>
              <a:t>31</a:t>
            </a:fld>
            <a:endParaRPr lang="en-US" dirty="0" smtClean="0">
              <a:latin typeface="Arial" pitchFamily="34" charset="0"/>
              <a:cs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a:buNone/>
            </a:pPr>
            <a:r>
              <a:rPr lang="en-US" sz="1100" dirty="0" smtClean="0"/>
              <a:t>Please note: the </a:t>
            </a:r>
            <a:r>
              <a:rPr lang="en-US" sz="1100" dirty="0" smtClean="0">
                <a:solidFill>
                  <a:schemeClr val="tx2"/>
                </a:solidFill>
              </a:rPr>
              <a:t>PMCID</a:t>
            </a:r>
            <a:r>
              <a:rPr lang="en-US" sz="1100" dirty="0" smtClean="0"/>
              <a:t> is </a:t>
            </a:r>
            <a:r>
              <a:rPr lang="en-US" sz="1100" b="1" dirty="0" smtClean="0"/>
              <a:t>NOT</a:t>
            </a:r>
            <a:r>
              <a:rPr lang="en-US" sz="1100" dirty="0" smtClean="0"/>
              <a:t> the same thing as the </a:t>
            </a:r>
            <a:r>
              <a:rPr lang="en-US" sz="1100" dirty="0" smtClean="0">
                <a:solidFill>
                  <a:schemeClr val="tx2"/>
                </a:solidFill>
              </a:rPr>
              <a:t>PMID</a:t>
            </a:r>
            <a:r>
              <a:rPr lang="en-US" sz="1100" dirty="0" smtClean="0"/>
              <a:t> number (PubMed ID number). </a:t>
            </a:r>
          </a:p>
          <a:p>
            <a:pPr>
              <a:buNone/>
            </a:pPr>
            <a:endParaRPr lang="en-US" sz="1100" dirty="0" smtClean="0"/>
          </a:p>
          <a:p>
            <a:pPr>
              <a:buNone/>
            </a:pPr>
            <a:r>
              <a:rPr lang="en-US" sz="1100" dirty="0" smtClean="0"/>
              <a:t>The PMCID number appears on the article in both </a:t>
            </a:r>
            <a:r>
              <a:rPr lang="en-US" sz="1100" dirty="0" smtClean="0">
                <a:hlinkClick r:id="rId3"/>
              </a:rPr>
              <a:t>PubMed</a:t>
            </a:r>
            <a:r>
              <a:rPr lang="en-US" sz="1100" dirty="0" smtClean="0"/>
              <a:t> and </a:t>
            </a:r>
            <a:r>
              <a:rPr lang="en-US" sz="1100" dirty="0" smtClean="0">
                <a:hlinkClick r:id="rId4"/>
              </a:rPr>
              <a:t>PubMed Central.</a:t>
            </a:r>
            <a:r>
              <a:rPr lang="en-US" sz="1100" dirty="0" smtClean="0"/>
              <a:t> </a:t>
            </a:r>
          </a:p>
          <a:p>
            <a:endParaRPr lang="en-US" dirty="0"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8C7A070C-0806-4B7E-ADB0-CFD88608E7FF}" type="slidenum">
              <a:rPr lang="en-US" smtClean="0">
                <a:latin typeface="Arial" pitchFamily="34" charset="0"/>
                <a:cs typeface="Arial" pitchFamily="34" charset="0"/>
              </a:rPr>
              <a:pPr/>
              <a:t>32</a:t>
            </a:fld>
            <a:endParaRPr lang="en-US" dirty="0" smtClean="0">
              <a:latin typeface="Arial" pitchFamily="34" charset="0"/>
              <a:cs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dirty="0" smtClean="0">
                <a:latin typeface="Arial" pitchFamily="34" charset="0"/>
              </a:rPr>
              <a:t>Here’s an example of an</a:t>
            </a:r>
            <a:r>
              <a:rPr lang="en-US" baseline="0" dirty="0" smtClean="0">
                <a:latin typeface="Arial" pitchFamily="34" charset="0"/>
              </a:rPr>
              <a:t> online record that includes both PMCID and PMID. </a:t>
            </a:r>
            <a:endParaRPr lang="en-US" dirty="0" smtClean="0">
              <a:latin typeface="Arial" pitchFamily="34" charset="0"/>
            </a:endParaRPr>
          </a:p>
        </p:txBody>
      </p:sp>
      <p:sp>
        <p:nvSpPr>
          <p:cNvPr id="94212" name="Slide Number Placeholder 3"/>
          <p:cNvSpPr>
            <a:spLocks noGrp="1"/>
          </p:cNvSpPr>
          <p:nvPr>
            <p:ph type="sldNum" sz="quarter" idx="5"/>
          </p:nvPr>
        </p:nvSpPr>
        <p:spPr>
          <a:noFill/>
        </p:spPr>
        <p:txBody>
          <a:bodyPr/>
          <a:lstStyle/>
          <a:p>
            <a:fld id="{67D6D93A-9AF5-44A9-87E0-7100E0A9309A}" type="slidenum">
              <a:rPr lang="en-US" smtClean="0">
                <a:latin typeface="Arial" pitchFamily="34" charset="0"/>
                <a:cs typeface="Arial" pitchFamily="34" charset="0"/>
              </a:rPr>
              <a:pPr/>
              <a:t>33</a:t>
            </a:fld>
            <a:endParaRPr lang="en-US" dirty="0" smtClean="0">
              <a:latin typeface="Arial" pitchFamily="34" charset="0"/>
              <a:cs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a:buNone/>
            </a:pPr>
            <a:r>
              <a:rPr lang="en-US" sz="1200" dirty="0" smtClean="0"/>
              <a:t>If you only have the PMID, you can find out the PMCID using the PMCID Converter at:</a:t>
            </a:r>
            <a:endParaRPr lang="en-US" sz="1200" dirty="0" smtClean="0">
              <a:hlinkClick r:id="rId3"/>
            </a:endParaRPr>
          </a:p>
          <a:p>
            <a:pPr>
              <a:buNone/>
            </a:pPr>
            <a:r>
              <a:rPr lang="en-US" sz="1200" dirty="0" smtClean="0">
                <a:hlinkClick r:id="rId3"/>
              </a:rPr>
              <a:t> </a:t>
            </a:r>
          </a:p>
          <a:p>
            <a:pPr>
              <a:buNone/>
            </a:pPr>
            <a:r>
              <a:rPr lang="en-US" sz="800" dirty="0" smtClean="0">
                <a:hlinkClick r:id="rId3"/>
              </a:rPr>
              <a:t>http://www.ncbi.nlm.nih.gov/sites/pmctopmid</a:t>
            </a:r>
            <a:endParaRPr lang="en-US" dirty="0"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8C7A070C-0806-4B7E-ADB0-CFD88608E7FF}" type="slidenum">
              <a:rPr lang="en-US" smtClean="0">
                <a:latin typeface="Arial" pitchFamily="34" charset="0"/>
                <a:cs typeface="Arial" pitchFamily="34" charset="0"/>
              </a:rPr>
              <a:pPr/>
              <a:t>34</a:t>
            </a:fld>
            <a:endParaRPr lang="en-US" dirty="0" smtClean="0">
              <a:latin typeface="Arial" pitchFamily="34" charset="0"/>
              <a:cs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dirty="0" smtClean="0">
                <a:latin typeface="Arial" pitchFamily="34" charset="0"/>
              </a:rPr>
              <a:t>Citation</a:t>
            </a:r>
            <a:r>
              <a:rPr lang="en-US" baseline="0" dirty="0" smtClean="0">
                <a:latin typeface="Arial" pitchFamily="34" charset="0"/>
              </a:rPr>
              <a:t> is fairly easy when you have the PMCID number. But unfortunately, you don’t get that right away. </a:t>
            </a:r>
          </a:p>
          <a:p>
            <a:r>
              <a:rPr lang="en-US" baseline="0" dirty="0" smtClean="0">
                <a:latin typeface="Arial" pitchFamily="34" charset="0"/>
              </a:rPr>
              <a:t>What do you do in the mean </a:t>
            </a:r>
            <a:r>
              <a:rPr lang="en-US" baseline="0" dirty="0" smtClean="0">
                <a:latin typeface="Arial" pitchFamily="34" charset="0"/>
              </a:rPr>
              <a:t>time if you have to cite your article before you get your PMCID? </a:t>
            </a:r>
            <a:endParaRPr lang="en-US" dirty="0"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8C7A070C-0806-4B7E-ADB0-CFD88608E7FF}" type="slidenum">
              <a:rPr lang="en-US" smtClean="0">
                <a:latin typeface="Arial" pitchFamily="34" charset="0"/>
                <a:cs typeface="Arial" pitchFamily="34" charset="0"/>
              </a:rPr>
              <a:pPr/>
              <a:t>35</a:t>
            </a:fld>
            <a:endParaRPr lang="en-US" dirty="0" smtClean="0">
              <a:latin typeface="Arial" pitchFamily="34" charset="0"/>
              <a:cs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dirty="0" smtClean="0">
                <a:latin typeface="Arial" pitchFamily="34" charset="0"/>
              </a:rPr>
              <a:t>Use </a:t>
            </a:r>
            <a:r>
              <a:rPr lang="en-US" dirty="0" smtClean="0">
                <a:latin typeface="Arial" pitchFamily="34" charset="0"/>
              </a:rPr>
              <a:t>these</a:t>
            </a:r>
            <a:r>
              <a:rPr lang="en-US" baseline="0" dirty="0" smtClean="0">
                <a:latin typeface="Arial" pitchFamily="34" charset="0"/>
              </a:rPr>
              <a:t> </a:t>
            </a:r>
            <a:r>
              <a:rPr lang="en-US" baseline="0" dirty="0" smtClean="0">
                <a:latin typeface="Arial" pitchFamily="34" charset="0"/>
              </a:rPr>
              <a:t>citation methods until you get your PMCID number. </a:t>
            </a:r>
            <a:endParaRPr lang="en-US" baseline="0" dirty="0" smtClean="0">
              <a:latin typeface="Arial" pitchFamily="34" charset="0"/>
            </a:endParaRPr>
          </a:p>
          <a:p>
            <a:r>
              <a:rPr lang="en-US" baseline="0" dirty="0" smtClean="0">
                <a:latin typeface="Arial" pitchFamily="34" charset="0"/>
              </a:rPr>
              <a:t>The NIHMSID is just a temporary number you get until you receive your PMCID.</a:t>
            </a:r>
            <a:endParaRPr lang="en-US" dirty="0"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8C7A070C-0806-4B7E-ADB0-CFD88608E7FF}" type="slidenum">
              <a:rPr lang="en-US" smtClean="0">
                <a:latin typeface="Arial" pitchFamily="34" charset="0"/>
                <a:cs typeface="Arial" pitchFamily="34" charset="0"/>
              </a:rPr>
              <a:pPr/>
              <a:t>36</a:t>
            </a:fld>
            <a:endParaRPr lang="en-US" dirty="0" smtClean="0">
              <a:latin typeface="Arial" pitchFamily="34" charset="0"/>
              <a:cs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is m</a:t>
            </a:r>
            <a:r>
              <a:rPr lang="en-US" dirty="0" smtClean="0"/>
              <a:t>ore </a:t>
            </a:r>
            <a:r>
              <a:rPr lang="en-US" dirty="0" smtClean="0"/>
              <a:t>info on how </a:t>
            </a:r>
            <a:r>
              <a:rPr lang="en-US" dirty="0" smtClean="0"/>
              <a:t>and when to</a:t>
            </a:r>
            <a:r>
              <a:rPr lang="en-US" baseline="0" dirty="0" smtClean="0"/>
              <a:t> </a:t>
            </a:r>
            <a:r>
              <a:rPr lang="en-US" baseline="0" dirty="0" smtClean="0"/>
              <a:t>cite</a:t>
            </a:r>
            <a:r>
              <a:rPr lang="en-US" dirty="0" smtClean="0"/>
              <a:t> at the NIHPA website. </a:t>
            </a:r>
            <a:endParaRPr lang="en-US" dirty="0"/>
          </a:p>
        </p:txBody>
      </p:sp>
      <p:sp>
        <p:nvSpPr>
          <p:cNvPr id="4" name="Slide Number Placeholder 3"/>
          <p:cNvSpPr>
            <a:spLocks noGrp="1"/>
          </p:cNvSpPr>
          <p:nvPr>
            <p:ph type="sldNum" sz="quarter" idx="10"/>
          </p:nvPr>
        </p:nvSpPr>
        <p:spPr/>
        <p:txBody>
          <a:bodyPr/>
          <a:lstStyle/>
          <a:p>
            <a:pPr>
              <a:defRPr/>
            </a:pPr>
            <a:fld id="{CA2C905D-D01C-42D2-BFF1-96DE65BD8E6B}"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en-US" dirty="0" smtClean="0"/>
          </a:p>
        </p:txBody>
      </p:sp>
      <p:sp>
        <p:nvSpPr>
          <p:cNvPr id="95236" name="Slide Number Placeholder 3"/>
          <p:cNvSpPr>
            <a:spLocks noGrp="1"/>
          </p:cNvSpPr>
          <p:nvPr>
            <p:ph type="sldNum" sz="quarter" idx="5"/>
          </p:nvPr>
        </p:nvSpPr>
        <p:spPr>
          <a:noFill/>
        </p:spPr>
        <p:txBody>
          <a:bodyPr/>
          <a:lstStyle/>
          <a:p>
            <a:fld id="{1C124C18-7263-49BD-BDBB-6781346C2638}" type="slidenum">
              <a:rPr lang="en-US" smtClean="0">
                <a:latin typeface="Arial" pitchFamily="34" charset="0"/>
                <a:cs typeface="Arial" pitchFamily="34" charset="0"/>
              </a:rPr>
              <a:pPr/>
              <a:t>38</a:t>
            </a:fld>
            <a:endParaRPr lang="en-US" dirty="0" smtClean="0">
              <a:latin typeface="Arial" pitchFamily="34" charset="0"/>
              <a:cs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A2C905D-D01C-42D2-BFF1-96DE65BD8E6B}"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eaLnBrk="1" hangingPunct="1"/>
            <a:r>
              <a:rPr lang="en-US" dirty="0" smtClean="0">
                <a:latin typeface="Arial" pitchFamily="34" charset="0"/>
              </a:rPr>
              <a:t>Every year the National Institute of Health funds hundreds of research projects. </a:t>
            </a:r>
          </a:p>
          <a:p>
            <a:pPr eaLnBrk="1" hangingPunct="1"/>
            <a:r>
              <a:rPr lang="en-US" dirty="0" smtClean="0">
                <a:latin typeface="Arial" pitchFamily="34" charset="0"/>
              </a:rPr>
              <a:t>The researchers who do these projects often publish their results in subscription-based academic journals. </a:t>
            </a:r>
          </a:p>
          <a:p>
            <a:pPr eaLnBrk="1" hangingPunct="1"/>
            <a:r>
              <a:rPr lang="en-US" dirty="0" smtClean="0">
                <a:latin typeface="Arial" pitchFamily="34" charset="0"/>
              </a:rPr>
              <a:t>Approximately </a:t>
            </a:r>
            <a:r>
              <a:rPr lang="en-US" dirty="0" smtClean="0">
                <a:latin typeface="Arial" pitchFamily="34" charset="0"/>
              </a:rPr>
              <a:t>80,000 articles per year arise from NIH funds. </a:t>
            </a:r>
          </a:p>
          <a:p>
            <a:pPr eaLnBrk="1" hangingPunct="1"/>
            <a:endParaRPr lang="en-US" dirty="0" smtClean="0">
              <a:latin typeface="Arial" pitchFamily="34" charset="0"/>
            </a:endParaRPr>
          </a:p>
          <a:p>
            <a:pPr eaLnBrk="1" hangingPunct="1"/>
            <a:r>
              <a:rPr lang="en-US" dirty="0" smtClean="0">
                <a:latin typeface="Arial" pitchFamily="34" charset="0"/>
              </a:rPr>
              <a:t>Because this research is funded by federal government money, the government decided </a:t>
            </a:r>
            <a:r>
              <a:rPr lang="en-US" dirty="0" smtClean="0">
                <a:latin typeface="Arial" pitchFamily="34" charset="0"/>
              </a:rPr>
              <a:t>it (and the tax-paying</a:t>
            </a:r>
            <a:r>
              <a:rPr lang="en-US" baseline="0" dirty="0" smtClean="0">
                <a:latin typeface="Arial" pitchFamily="34" charset="0"/>
              </a:rPr>
              <a:t> public) </a:t>
            </a:r>
            <a:r>
              <a:rPr lang="en-US" dirty="0" smtClean="0">
                <a:latin typeface="Arial" pitchFamily="34" charset="0"/>
              </a:rPr>
              <a:t>had </a:t>
            </a:r>
            <a:r>
              <a:rPr lang="en-US" dirty="0" smtClean="0">
                <a:latin typeface="Arial" pitchFamily="34" charset="0"/>
              </a:rPr>
              <a:t>a right to see the results of the research being done (aka: the journal articles). </a:t>
            </a:r>
          </a:p>
          <a:p>
            <a:pPr eaLnBrk="1" hangingPunct="1"/>
            <a:endParaRPr lang="en-US" dirty="0" smtClean="0">
              <a:latin typeface="Arial" pitchFamily="34" charset="0"/>
            </a:endParaRPr>
          </a:p>
        </p:txBody>
      </p:sp>
      <p:sp>
        <p:nvSpPr>
          <p:cNvPr id="58372" name="Slide Number Placeholder 3"/>
          <p:cNvSpPr>
            <a:spLocks noGrp="1"/>
          </p:cNvSpPr>
          <p:nvPr>
            <p:ph type="sldNum" sz="quarter" idx="5"/>
          </p:nvPr>
        </p:nvSpPr>
        <p:spPr>
          <a:noFill/>
        </p:spPr>
        <p:txBody>
          <a:bodyPr/>
          <a:lstStyle/>
          <a:p>
            <a:fld id="{3AB00F62-ED77-475F-AF3C-F8B3BD7234F6}" type="slidenum">
              <a:rPr lang="en-US" smtClean="0">
                <a:latin typeface="Arial" pitchFamily="34" charset="0"/>
                <a:cs typeface="Arial" pitchFamily="34" charset="0"/>
              </a:rPr>
              <a:pPr/>
              <a:t>4</a:t>
            </a:fld>
            <a:endParaRPr lang="en-US" dirty="0" smtClean="0">
              <a:latin typeface="Arial" pitchFamily="34" charset="0"/>
              <a:cs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96260" name="Slide Number Placeholder 3"/>
          <p:cNvSpPr>
            <a:spLocks noGrp="1"/>
          </p:cNvSpPr>
          <p:nvPr>
            <p:ph type="sldNum" sz="quarter" idx="5"/>
          </p:nvPr>
        </p:nvSpPr>
        <p:spPr>
          <a:noFill/>
        </p:spPr>
        <p:txBody>
          <a:bodyPr/>
          <a:lstStyle/>
          <a:p>
            <a:fld id="{E35328E9-86DD-42BC-9FFA-43A5176DFFA5}" type="slidenum">
              <a:rPr lang="en-US" smtClean="0">
                <a:latin typeface="Arial" pitchFamily="34" charset="0"/>
                <a:cs typeface="Arial" pitchFamily="34" charset="0"/>
              </a:rPr>
              <a:pPr/>
              <a:t>40</a:t>
            </a:fld>
            <a:endParaRPr lang="en-US" dirty="0" smtClean="0">
              <a:latin typeface="Arial" pitchFamily="34" charset="0"/>
              <a:cs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96260" name="Slide Number Placeholder 3"/>
          <p:cNvSpPr>
            <a:spLocks noGrp="1"/>
          </p:cNvSpPr>
          <p:nvPr>
            <p:ph type="sldNum" sz="quarter" idx="5"/>
          </p:nvPr>
        </p:nvSpPr>
        <p:spPr>
          <a:noFill/>
        </p:spPr>
        <p:txBody>
          <a:bodyPr/>
          <a:lstStyle/>
          <a:p>
            <a:fld id="{E35328E9-86DD-42BC-9FFA-43A5176DFFA5}" type="slidenum">
              <a:rPr lang="en-US" smtClean="0">
                <a:latin typeface="Arial" pitchFamily="34" charset="0"/>
                <a:cs typeface="Arial" pitchFamily="34" charset="0"/>
              </a:rPr>
              <a:pPr/>
              <a:t>41</a:t>
            </a:fld>
            <a:endParaRPr lang="en-US" dirty="0" smtClean="0">
              <a:latin typeface="Arial" pitchFamily="34" charset="0"/>
              <a:cs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97284" name="Slide Number Placeholder 3"/>
          <p:cNvSpPr>
            <a:spLocks noGrp="1"/>
          </p:cNvSpPr>
          <p:nvPr>
            <p:ph type="sldNum" sz="quarter" idx="5"/>
          </p:nvPr>
        </p:nvSpPr>
        <p:spPr>
          <a:noFill/>
        </p:spPr>
        <p:txBody>
          <a:bodyPr/>
          <a:lstStyle/>
          <a:p>
            <a:fld id="{1D451DE4-4363-4EC1-A1EF-651ECB17E827}" type="slidenum">
              <a:rPr lang="en-US" smtClean="0">
                <a:latin typeface="Arial" pitchFamily="34" charset="0"/>
                <a:cs typeface="Arial" pitchFamily="34" charset="0"/>
              </a:rPr>
              <a:pPr/>
              <a:t>42</a:t>
            </a:fld>
            <a:endParaRPr lang="en-US" dirty="0"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latin typeface="Arial" pitchFamily="34" charset="0"/>
              </a:rPr>
              <a:t>Since most people and many libraries can't afford to subscribe to expensive medical </a:t>
            </a:r>
            <a:r>
              <a:rPr lang="en-US" dirty="0" smtClean="0">
                <a:latin typeface="Arial" pitchFamily="34" charset="0"/>
              </a:rPr>
              <a:t>journals,</a:t>
            </a:r>
            <a:r>
              <a:rPr lang="en-US" baseline="0" dirty="0" smtClean="0">
                <a:latin typeface="Arial" pitchFamily="34" charset="0"/>
              </a:rPr>
              <a:t> </a:t>
            </a:r>
            <a:r>
              <a:rPr lang="en-US" dirty="0" smtClean="0">
                <a:latin typeface="Arial" pitchFamily="34" charset="0"/>
              </a:rPr>
              <a:t>they </a:t>
            </a:r>
            <a:r>
              <a:rPr lang="en-US" dirty="0" smtClean="0">
                <a:latin typeface="Arial" pitchFamily="34" charset="0"/>
              </a:rPr>
              <a:t>passed a law requiring the researchers who publish their research results in subscription-based journals to post their articles in a free online digital library called PubMedCentral. </a:t>
            </a:r>
          </a:p>
          <a:p>
            <a:pPr eaLnBrk="1" hangingPunct="1"/>
            <a:endParaRPr lang="en-US" dirty="0" smtClean="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CA2C905D-D01C-42D2-BFF1-96DE65BD8E6B}"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err="1" smtClean="0">
                <a:latin typeface="Arial" pitchFamily="34" charset="0"/>
              </a:rPr>
              <a:t>PubMedCentral</a:t>
            </a:r>
            <a:r>
              <a:rPr lang="en-US" dirty="0" smtClean="0">
                <a:latin typeface="Arial" pitchFamily="34" charset="0"/>
              </a:rPr>
              <a:t> (PMC) </a:t>
            </a:r>
            <a:r>
              <a:rPr lang="en-US" dirty="0" smtClean="0">
                <a:latin typeface="Arial" pitchFamily="34" charset="0"/>
              </a:rPr>
              <a:t>is the NIH's free digital archive of biomedical and life sciences journal literature and it's run by the NIH,</a:t>
            </a:r>
            <a:r>
              <a:rPr lang="en-US" baseline="0" dirty="0" smtClean="0">
                <a:latin typeface="Arial" pitchFamily="34" charset="0"/>
              </a:rPr>
              <a:t> </a:t>
            </a:r>
            <a:r>
              <a:rPr lang="en-US" baseline="0" dirty="0" smtClean="0">
                <a:latin typeface="Arial" pitchFamily="34" charset="0"/>
              </a:rPr>
              <a:t>NLM (National Library of Medicine), </a:t>
            </a:r>
            <a:r>
              <a:rPr lang="en-US" baseline="0" dirty="0" smtClean="0">
                <a:latin typeface="Arial" pitchFamily="34" charset="0"/>
              </a:rPr>
              <a:t>and </a:t>
            </a:r>
            <a:r>
              <a:rPr lang="en-US" dirty="0" smtClean="0">
                <a:latin typeface="Arial" pitchFamily="34" charset="0"/>
              </a:rPr>
              <a:t>NCBI (National Center for Biotech Info). </a:t>
            </a:r>
          </a:p>
          <a:p>
            <a:pPr eaLnBrk="1" hangingPunct="1"/>
            <a:endParaRPr lang="en-US" dirty="0" smtClean="0">
              <a:latin typeface="Arial" pitchFamily="34" charset="0"/>
            </a:endParaRPr>
          </a:p>
          <a:p>
            <a:pPr eaLnBrk="1" hangingPunct="1"/>
            <a:r>
              <a:rPr lang="en-US" dirty="0" smtClean="0">
                <a:latin typeface="Arial" pitchFamily="34" charset="0"/>
              </a:rPr>
              <a:t>http://www.ncbi.nlm.nih.gov/pmc/</a:t>
            </a:r>
          </a:p>
          <a:p>
            <a:pPr eaLnBrk="1" hangingPunct="1"/>
            <a:endParaRPr lang="en-US" dirty="0" smtClean="0">
              <a:latin typeface="Arial"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Researchers who get money from the NIH are required to submit their </a:t>
            </a:r>
            <a:r>
              <a:rPr lang="en-US" dirty="0" smtClean="0"/>
              <a:t>articles </a:t>
            </a:r>
            <a:r>
              <a:rPr lang="en-US" dirty="0" smtClean="0"/>
              <a:t>to the </a:t>
            </a:r>
            <a:r>
              <a:rPr lang="en-US" i="1" dirty="0" smtClean="0"/>
              <a:t>PubMedCentral </a:t>
            </a:r>
            <a:r>
              <a:rPr lang="en-US" dirty="0" smtClean="0"/>
              <a:t>within 12 months of publication.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Arial" pitchFamily="34" charset="0"/>
            </a:endParaRPr>
          </a:p>
          <a:p>
            <a:r>
              <a:rPr lang="en-US" dirty="0" smtClean="0">
                <a:solidFill>
                  <a:schemeClr val="accent2">
                    <a:lumMod val="75000"/>
                  </a:schemeClr>
                </a:solidFill>
              </a:rPr>
              <a:t>This only include peer-reviewed</a:t>
            </a:r>
            <a:r>
              <a:rPr lang="en-US" baseline="0" dirty="0" smtClean="0">
                <a:solidFill>
                  <a:schemeClr val="accent2">
                    <a:lumMod val="75000"/>
                  </a:schemeClr>
                </a:solidFill>
              </a:rPr>
              <a:t> journal articles.  NOT: </a:t>
            </a:r>
          </a:p>
          <a:p>
            <a:r>
              <a:rPr lang="en-US" baseline="0" dirty="0" smtClean="0">
                <a:solidFill>
                  <a:schemeClr val="accent2">
                    <a:lumMod val="75000"/>
                  </a:schemeClr>
                </a:solidFill>
              </a:rPr>
              <a:t>	</a:t>
            </a:r>
            <a:r>
              <a:rPr lang="en-US" dirty="0" smtClean="0"/>
              <a:t>Book </a:t>
            </a:r>
            <a:r>
              <a:rPr lang="en-US" dirty="0" smtClean="0"/>
              <a:t>chapters</a:t>
            </a:r>
          </a:p>
          <a:p>
            <a:pPr marL="1085850" lvl="3" indent="-171450" eaLnBrk="1" hangingPunct="1"/>
            <a:r>
              <a:rPr lang="en-US" dirty="0" smtClean="0"/>
              <a:t>Editorials</a:t>
            </a:r>
          </a:p>
          <a:p>
            <a:pPr marL="1085850" lvl="3" indent="-171450" eaLnBrk="1" hangingPunct="1"/>
            <a:r>
              <a:rPr lang="en-US" dirty="0" smtClean="0"/>
              <a:t>Conference proceedings</a:t>
            </a:r>
          </a:p>
          <a:p>
            <a:pPr marL="1085850" lvl="3" indent="-171450" eaLnBrk="1" hangingPunct="1"/>
            <a:r>
              <a:rPr lang="en-US" dirty="0" smtClean="0"/>
              <a:t>Newsletters</a:t>
            </a:r>
          </a:p>
          <a:p>
            <a:pPr marL="1085850" lvl="3" indent="-171450" eaLnBrk="1" hangingPunct="1"/>
            <a:r>
              <a:rPr lang="en-US" dirty="0" smtClean="0"/>
              <a:t>Data</a:t>
            </a:r>
            <a:r>
              <a:rPr lang="en-US" baseline="0" dirty="0" smtClean="0"/>
              <a:t> </a:t>
            </a:r>
            <a:r>
              <a:rPr lang="en-US" baseline="0" dirty="0" smtClean="0"/>
              <a:t>sets</a:t>
            </a:r>
            <a:r>
              <a:rPr lang="en-US" sz="1000" dirty="0" smtClean="0">
                <a:latin typeface="Arial" pitchFamily="34" charset="0"/>
              </a:rPr>
              <a:t> </a:t>
            </a:r>
            <a:r>
              <a:rPr lang="en-US" sz="1000" dirty="0" smtClean="0">
                <a:latin typeface="Arial" pitchFamily="34" charset="0"/>
              </a:rPr>
              <a:t>DOES include</a:t>
            </a:r>
            <a:r>
              <a:rPr lang="en-US" sz="1000" dirty="0" smtClean="0">
                <a:latin typeface="Arial" pitchFamily="34" charset="0"/>
              </a:rPr>
              <a:t>:</a:t>
            </a:r>
          </a:p>
          <a:p>
            <a:pPr marL="1085850" lvl="3" indent="-171450" eaLnBrk="1" hangingPunct="1"/>
            <a:endParaRPr lang="en-US" sz="1000" dirty="0" smtClean="0">
              <a:latin typeface="Arial" pitchFamily="34" charset="0"/>
            </a:endParaRPr>
          </a:p>
          <a:p>
            <a:r>
              <a:rPr lang="en-US" dirty="0" smtClean="0">
                <a:latin typeface="Arial" pitchFamily="34" charset="0"/>
              </a:rPr>
              <a:t>It does also include</a:t>
            </a:r>
            <a:r>
              <a:rPr lang="en-US" baseline="0" dirty="0" smtClean="0">
                <a:latin typeface="Arial" pitchFamily="34" charset="0"/>
              </a:rPr>
              <a:t>: </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000" dirty="0" smtClean="0">
                <a:latin typeface="Arial" pitchFamily="34" charset="0"/>
              </a:rPr>
              <a:t>	All articles that arise directly from their awards, even if you are not an author or co-author</a:t>
            </a:r>
          </a:p>
          <a:p>
            <a:endParaRPr lang="en-US" dirty="0" smtClean="0">
              <a:latin typeface="Arial" pitchFamily="34" charset="0"/>
            </a:endParaRPr>
          </a:p>
          <a:p>
            <a:r>
              <a:rPr lang="en-US" dirty="0" smtClean="0">
                <a:latin typeface="Arial" pitchFamily="34" charset="0"/>
              </a:rPr>
              <a:t>Dates: </a:t>
            </a:r>
            <a:r>
              <a:rPr lang="en-US" dirty="0" smtClean="0">
                <a:latin typeface="Arial" pitchFamily="34" charset="0"/>
              </a:rPr>
              <a:t> </a:t>
            </a:r>
          </a:p>
          <a:p>
            <a:r>
              <a:rPr lang="en-US" baseline="0" dirty="0" smtClean="0">
                <a:latin typeface="Arial" pitchFamily="34" charset="0"/>
              </a:rPr>
              <a:t>    </a:t>
            </a:r>
            <a:r>
              <a:rPr lang="en-US" dirty="0" smtClean="0">
                <a:latin typeface="Arial" pitchFamily="34" charset="0"/>
              </a:rPr>
              <a:t>You must comply if you get: </a:t>
            </a:r>
            <a:endParaRPr lang="en-US" dirty="0" smtClean="0">
              <a:latin typeface="Arial" pitchFamily="34" charset="0"/>
            </a:endParaRPr>
          </a:p>
          <a:p>
            <a:pPr lvl="1"/>
            <a:r>
              <a:rPr lang="en-US" dirty="0" smtClean="0"/>
              <a:t>Any direct funding from an NIH grant or cooperative agreement active in Fiscal Year 2008 or beyond</a:t>
            </a:r>
          </a:p>
          <a:p>
            <a:pPr lvl="1"/>
            <a:r>
              <a:rPr lang="en-US" dirty="0" smtClean="0"/>
              <a:t>Any direct funding from an NIH contract signed on or after April 7, </a:t>
            </a:r>
            <a:r>
              <a:rPr lang="en-US" dirty="0" smtClean="0"/>
              <a:t>2008</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CA2C905D-D01C-42D2-BFF1-96DE65BD8E6B}"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Don’t be confused by the</a:t>
            </a:r>
            <a:r>
              <a:rPr lang="en-US" baseline="0" dirty="0" smtClean="0"/>
              <a:t> two similarly titled databases! </a:t>
            </a:r>
          </a:p>
          <a:p>
            <a:endParaRPr lang="en-US" baseline="0"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latin typeface="Arial" pitchFamily="34" charset="0"/>
              </a:rPr>
              <a:t>PubMedCentral</a:t>
            </a:r>
            <a:r>
              <a:rPr lang="en-US" dirty="0" smtClean="0">
                <a:latin typeface="Arial" pitchFamily="34" charset="0"/>
              </a:rPr>
              <a:t>:  	http://www.ncbi.nlm.nih.gov/pmc/</a:t>
            </a:r>
          </a:p>
          <a:p>
            <a:endParaRPr lang="en-US" dirty="0" smtClean="0"/>
          </a:p>
          <a:p>
            <a:r>
              <a:rPr lang="en-US" dirty="0" err="1" smtClean="0"/>
              <a:t>PubMed</a:t>
            </a:r>
            <a:r>
              <a:rPr lang="en-US" dirty="0" smtClean="0"/>
              <a:t>:		http://www.ncbi.nlm.nih.gov/pubmed/</a:t>
            </a:r>
          </a:p>
          <a:p>
            <a:endParaRPr lang="en-US" dirty="0" smtClean="0"/>
          </a:p>
          <a:p>
            <a:r>
              <a:rPr lang="en-US" dirty="0" err="1" smtClean="0"/>
              <a:t>PubMed</a:t>
            </a:r>
            <a:r>
              <a:rPr lang="en-US" dirty="0" smtClean="0"/>
              <a:t>:  </a:t>
            </a:r>
            <a:r>
              <a:rPr lang="en-US" dirty="0" smtClean="0"/>
              <a:t>	is mostly just citations</a:t>
            </a:r>
          </a:p>
          <a:p>
            <a:r>
              <a:rPr lang="en-US" dirty="0" smtClean="0"/>
              <a:t>	includes </a:t>
            </a:r>
            <a:r>
              <a:rPr lang="en-US" dirty="0" smtClean="0"/>
              <a:t>other things than full-text</a:t>
            </a:r>
            <a:r>
              <a:rPr lang="en-US" baseline="0" dirty="0" smtClean="0"/>
              <a:t> peer-reviewed journal articles</a:t>
            </a:r>
          </a:p>
          <a:p>
            <a:r>
              <a:rPr lang="en-US" baseline="0" dirty="0" smtClean="0"/>
              <a:t>	goes back to 1948. Includes PMC in it. </a:t>
            </a:r>
          </a:p>
          <a:p>
            <a:endParaRPr lang="en-US" dirty="0"/>
          </a:p>
        </p:txBody>
      </p:sp>
      <p:sp>
        <p:nvSpPr>
          <p:cNvPr id="4" name="Slide Number Placeholder 3"/>
          <p:cNvSpPr>
            <a:spLocks noGrp="1"/>
          </p:cNvSpPr>
          <p:nvPr>
            <p:ph type="sldNum" sz="quarter" idx="10"/>
          </p:nvPr>
        </p:nvSpPr>
        <p:spPr/>
        <p:txBody>
          <a:bodyPr/>
          <a:lstStyle/>
          <a:p>
            <a:pPr>
              <a:defRPr/>
            </a:pPr>
            <a:fld id="{CA2C905D-D01C-42D2-BFF1-96DE65BD8E6B}"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latin typeface="Arial" pitchFamily="34" charset="0"/>
              </a:rPr>
              <a:t>Anyone who gets any funding from: </a:t>
            </a:r>
          </a:p>
          <a:p>
            <a:r>
              <a:rPr lang="en-US" sz="1000" dirty="0" smtClean="0">
                <a:latin typeface="Arial" pitchFamily="34" charset="0"/>
              </a:rPr>
              <a:t>  an NIH grant or cooperative agreement </a:t>
            </a:r>
          </a:p>
          <a:p>
            <a:r>
              <a:rPr lang="en-US" sz="1000" dirty="0" smtClean="0">
                <a:latin typeface="Arial" pitchFamily="34" charset="0"/>
              </a:rPr>
              <a:t>  the NIH Intramural Program</a:t>
            </a:r>
          </a:p>
          <a:p>
            <a:r>
              <a:rPr lang="en-US" sz="1000" dirty="0" smtClean="0">
                <a:latin typeface="Arial" pitchFamily="34" charset="0"/>
              </a:rPr>
              <a:t>  if NIH pays your salary</a:t>
            </a:r>
          </a:p>
          <a:p>
            <a:endParaRPr lang="en-US" sz="1000" dirty="0" smtClean="0">
              <a:latin typeface="Arial" pitchFamily="34" charset="0"/>
            </a:endParaRPr>
          </a:p>
          <a:p>
            <a:endParaRPr lang="en-US" sz="1000" dirty="0" smtClean="0">
              <a:latin typeface="Arial" pitchFamily="34" charset="0"/>
            </a:endParaRPr>
          </a:p>
        </p:txBody>
      </p:sp>
      <p:sp>
        <p:nvSpPr>
          <p:cNvPr id="69636" name="Slide Number Placeholder 3"/>
          <p:cNvSpPr>
            <a:spLocks noGrp="1"/>
          </p:cNvSpPr>
          <p:nvPr>
            <p:ph type="sldNum" sz="quarter" idx="5"/>
          </p:nvPr>
        </p:nvSpPr>
        <p:spPr>
          <a:noFill/>
        </p:spPr>
        <p:txBody>
          <a:bodyPr/>
          <a:lstStyle/>
          <a:p>
            <a:fld id="{0F8311E1-0A80-4C5A-BE9A-8C8D73BF7009}" type="slidenum">
              <a:rPr lang="en-US" smtClean="0">
                <a:latin typeface="Arial" pitchFamily="34" charset="0"/>
                <a:cs typeface="Arial" pitchFamily="34" charset="0"/>
              </a:rPr>
              <a:pPr/>
              <a:t>8</a:t>
            </a:fld>
            <a:endParaRPr lang="en-US" dirty="0"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r>
              <a:rPr lang="en-US" dirty="0" smtClean="0"/>
              <a:t>All principal investigators and their institutions </a:t>
            </a:r>
          </a:p>
        </p:txBody>
      </p:sp>
      <p:sp>
        <p:nvSpPr>
          <p:cNvPr id="69636" name="Slide Number Placeholder 3"/>
          <p:cNvSpPr>
            <a:spLocks noGrp="1"/>
          </p:cNvSpPr>
          <p:nvPr>
            <p:ph type="sldNum" sz="quarter" idx="5"/>
          </p:nvPr>
        </p:nvSpPr>
        <p:spPr>
          <a:noFill/>
        </p:spPr>
        <p:txBody>
          <a:bodyPr/>
          <a:lstStyle/>
          <a:p>
            <a:fld id="{0F8311E1-0A80-4C5A-BE9A-8C8D73BF7009}" type="slidenum">
              <a:rPr lang="en-US" smtClean="0">
                <a:latin typeface="Arial" pitchFamily="34" charset="0"/>
                <a:cs typeface="Arial" pitchFamily="34" charset="0"/>
              </a:rPr>
              <a:pPr/>
              <a:t>9</a:t>
            </a:fld>
            <a:endParaRPr lang="en-US" dirty="0"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pPr>
              <a:defRPr/>
            </a:pPr>
            <a:fld id="{17740645-710A-408B-AD64-AABC8BE9668E}" type="datetime1">
              <a:rPr lang="en-US" smtClean="0"/>
              <a:pPr>
                <a:defRPr/>
              </a:pPr>
              <a:t>3/15/2011</a:t>
            </a:fld>
            <a:endParaRPr lang="en-US" dirty="0"/>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pPr>
              <a:defRPr/>
            </a:pPr>
            <a:endParaRPr lang="en-US" dirty="0"/>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C5217A8-0E06-4059-AC45-433E2E67A85D}" type="slidenum">
              <a:rPr kumimoji="0" lang="en-US" smtClean="0"/>
              <a:pPr/>
              <a:t>‹#›</a:t>
            </a:fld>
            <a:endParaRPr kumimoji="0" lang="en-US"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E2CB0F56-3D3D-45F1-98D2-1689B09EBCFD}" type="datetime1">
              <a:rPr lang="en-US" smtClean="0"/>
              <a:pPr>
                <a:defRPr/>
              </a:pPr>
              <a:t>3/15/2011</a:t>
            </a:fld>
            <a:endParaRPr lang="en-US" dirty="0"/>
          </a:p>
        </p:txBody>
      </p:sp>
      <p:sp>
        <p:nvSpPr>
          <p:cNvPr id="5" name="Footer Placeholder 4"/>
          <p:cNvSpPr>
            <a:spLocks noGrp="1"/>
          </p:cNvSpPr>
          <p:nvPr>
            <p:ph type="ftr" sz="quarter" idx="11"/>
          </p:nvPr>
        </p:nvSpPr>
        <p:spPr/>
        <p:txBody>
          <a:bodyPr/>
          <a:lstStyle>
            <a:extLst/>
          </a:lstStyle>
          <a:p>
            <a:pPr>
              <a:defRPr/>
            </a:pPr>
            <a:endParaRPr lang="en-US" dirty="0"/>
          </a:p>
        </p:txBody>
      </p:sp>
      <p:sp>
        <p:nvSpPr>
          <p:cNvPr id="6" name="Slide Number Placeholder 5"/>
          <p:cNvSpPr>
            <a:spLocks noGrp="1"/>
          </p:cNvSpPr>
          <p:nvPr>
            <p:ph type="sldNum" sz="quarter" idx="12"/>
          </p:nvPr>
        </p:nvSpPr>
        <p:spPr/>
        <p:txBody>
          <a:bodyPr/>
          <a:lstStyle>
            <a:extLst/>
          </a:lstStyle>
          <a:p>
            <a:pPr>
              <a:defRPr/>
            </a:pPr>
            <a:fld id="{73E47DA8-1CC4-4D49-8597-F297B0D39196}"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pPr>
              <a:defRPr/>
            </a:pPr>
            <a:fld id="{B410DC9C-2CC5-49B3-911B-7898B17882DD}" type="datetime1">
              <a:rPr lang="en-US" smtClean="0"/>
              <a:pPr>
                <a:defRPr/>
              </a:pPr>
              <a:t>3/15/2011</a:t>
            </a:fld>
            <a:endParaRPr lang="en-US" dirty="0"/>
          </a:p>
        </p:txBody>
      </p:sp>
      <p:sp>
        <p:nvSpPr>
          <p:cNvPr id="5" name="Footer Placeholder 4"/>
          <p:cNvSpPr>
            <a:spLocks noGrp="1"/>
          </p:cNvSpPr>
          <p:nvPr>
            <p:ph type="ftr" sz="quarter" idx="11"/>
          </p:nvPr>
        </p:nvSpPr>
        <p:spPr>
          <a:xfrm>
            <a:off x="457200" y="6556248"/>
            <a:ext cx="3657600" cy="228600"/>
          </a:xfrm>
        </p:spPr>
        <p:txBody>
          <a:bodyPr/>
          <a:lstStyle>
            <a:extLst/>
          </a:lstStyle>
          <a:p>
            <a:pPr>
              <a:defRPr/>
            </a:pPr>
            <a:endParaRPr lang="en-US" dirty="0"/>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pPr>
              <a:defRPr/>
            </a:pPr>
            <a:fld id="{CDAE817E-E5A2-40E6-9B72-C7BD3FB98EFD}"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1065B19C-C3DD-4F6B-A15D-5C3EA154CCDC}" type="datetime1">
              <a:rPr lang="en-US" smtClean="0"/>
              <a:pPr>
                <a:defRPr/>
              </a:pPr>
              <a:t>3/15/2011</a:t>
            </a:fld>
            <a:endParaRPr lang="en-US" dirty="0"/>
          </a:p>
        </p:txBody>
      </p:sp>
      <p:sp>
        <p:nvSpPr>
          <p:cNvPr id="6" name="Slide Number Placeholder 5"/>
          <p:cNvSpPr>
            <a:spLocks noGrp="1"/>
          </p:cNvSpPr>
          <p:nvPr>
            <p:ph type="sldNum" sz="quarter" idx="12"/>
          </p:nvPr>
        </p:nvSpPr>
        <p:spPr/>
        <p:txBody>
          <a:bodyPr/>
          <a:lstStyle>
            <a:extLst/>
          </a:lstStyle>
          <a:p>
            <a:fld id="{BC5217A8-0E06-4059-AC45-433E2E67A85D}" type="slidenum">
              <a:rPr kumimoji="0" lang="en-US" smtClean="0"/>
              <a:pPr/>
              <a:t>‹#›</a:t>
            </a:fld>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pPr>
              <a:defRPr/>
            </a:pPr>
            <a:fld id="{8EFF471B-A26E-4067-9627-5ED43B401713}" type="datetime1">
              <a:rPr lang="en-US" smtClean="0"/>
              <a:pPr>
                <a:defRPr/>
              </a:pPr>
              <a:t>3/15/2011</a:t>
            </a:fld>
            <a:endParaRPr lang="en-US" dirty="0"/>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pPr>
              <a:defRPr/>
            </a:pPr>
            <a:endParaRPr lang="en-US" dirty="0"/>
          </a:p>
        </p:txBody>
      </p:sp>
      <p:sp>
        <p:nvSpPr>
          <p:cNvPr id="6" name="Slide Number Placeholder 5"/>
          <p:cNvSpPr>
            <a:spLocks noGrp="1"/>
          </p:cNvSpPr>
          <p:nvPr>
            <p:ph type="sldNum" sz="quarter" idx="12"/>
          </p:nvPr>
        </p:nvSpPr>
        <p:spPr>
          <a:xfrm>
            <a:off x="6733952" y="6555112"/>
            <a:ext cx="588336" cy="228600"/>
          </a:xfrm>
        </p:spPr>
        <p:txBody>
          <a:bodyPr/>
          <a:lstStyle>
            <a:extLst/>
          </a:lstStyle>
          <a:p>
            <a:fld id="{BC5217A8-0E06-4059-AC45-433E2E67A85D}" type="slidenum">
              <a:rPr kumimoji="0" lang="en-US" smtClean="0"/>
              <a:pPr/>
              <a:t>‹#›</a:t>
            </a:fld>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ADFBB72F-1567-4472-83EB-52825E9F0704}" type="datetime1">
              <a:rPr lang="en-US" smtClean="0"/>
              <a:pPr>
                <a:defRPr/>
              </a:pPr>
              <a:t>3/15/2011</a:t>
            </a:fld>
            <a:endParaRPr lang="en-US" dirty="0"/>
          </a:p>
        </p:txBody>
      </p:sp>
      <p:sp>
        <p:nvSpPr>
          <p:cNvPr id="6" name="Footer Placeholder 5"/>
          <p:cNvSpPr>
            <a:spLocks noGrp="1"/>
          </p:cNvSpPr>
          <p:nvPr>
            <p:ph type="ftr" sz="quarter" idx="11"/>
          </p:nvPr>
        </p:nvSpPr>
        <p:spPr/>
        <p:txBody>
          <a:bodyPr/>
          <a:lstStyle>
            <a:extLst/>
          </a:lstStyle>
          <a:p>
            <a:pPr>
              <a:defRPr/>
            </a:pPr>
            <a:endParaRPr lang="en-US" dirty="0"/>
          </a:p>
        </p:txBody>
      </p:sp>
      <p:sp>
        <p:nvSpPr>
          <p:cNvPr id="7" name="Slide Number Placeholder 6"/>
          <p:cNvSpPr>
            <a:spLocks noGrp="1"/>
          </p:cNvSpPr>
          <p:nvPr>
            <p:ph type="sldNum" sz="quarter" idx="12"/>
          </p:nvPr>
        </p:nvSpPr>
        <p:spPr/>
        <p:txBody>
          <a:bodyPr/>
          <a:lstStyle>
            <a:extLst/>
          </a:lstStyle>
          <a:p>
            <a:fld id="{BC5217A8-0E06-4059-AC45-433E2E67A85D}" type="slidenum">
              <a:rPr kumimoji="0" lang="en-US" smtClean="0"/>
              <a:pPr/>
              <a:t>‹#›</a:t>
            </a:fld>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fld id="{5F00A704-F666-48B3-9D2D-F2D9719A4EC4}" type="datetime1">
              <a:rPr lang="en-US" smtClean="0"/>
              <a:pPr>
                <a:defRPr/>
              </a:pPr>
              <a:t>3/15/2011</a:t>
            </a:fld>
            <a:endParaRPr lang="en-US" dirty="0"/>
          </a:p>
        </p:txBody>
      </p:sp>
      <p:sp>
        <p:nvSpPr>
          <p:cNvPr id="8" name="Footer Placeholder 7"/>
          <p:cNvSpPr>
            <a:spLocks noGrp="1"/>
          </p:cNvSpPr>
          <p:nvPr>
            <p:ph type="ftr" sz="quarter" idx="11"/>
          </p:nvPr>
        </p:nvSpPr>
        <p:spPr/>
        <p:txBody>
          <a:bodyPr/>
          <a:lstStyle>
            <a:extLst/>
          </a:lstStyle>
          <a:p>
            <a:pPr>
              <a:defRPr/>
            </a:pPr>
            <a:endParaRPr lang="en-US" dirty="0"/>
          </a:p>
        </p:txBody>
      </p:sp>
      <p:sp>
        <p:nvSpPr>
          <p:cNvPr id="9" name="Slide Number Placeholder 8"/>
          <p:cNvSpPr>
            <a:spLocks noGrp="1"/>
          </p:cNvSpPr>
          <p:nvPr>
            <p:ph type="sldNum" sz="quarter" idx="12"/>
          </p:nvPr>
        </p:nvSpPr>
        <p:spPr/>
        <p:txBody>
          <a:bodyPr/>
          <a:lstStyle>
            <a:extLst/>
          </a:lstStyle>
          <a:p>
            <a:pPr>
              <a:defRPr/>
            </a:pPr>
            <a:fld id="{7932F3E4-E4A0-4163-8153-61225859D2E4}"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fld id="{444700DA-F30F-4F87-93B0-9FE0E13D9C2C}" type="datetime1">
              <a:rPr lang="en-US" smtClean="0"/>
              <a:pPr>
                <a:defRPr/>
              </a:pPr>
              <a:t>3/15/2011</a:t>
            </a:fld>
            <a:endParaRPr lang="en-US" dirty="0"/>
          </a:p>
        </p:txBody>
      </p:sp>
      <p:sp>
        <p:nvSpPr>
          <p:cNvPr id="4" name="Footer Placeholder 3"/>
          <p:cNvSpPr>
            <a:spLocks noGrp="1"/>
          </p:cNvSpPr>
          <p:nvPr>
            <p:ph type="ftr" sz="quarter" idx="11"/>
          </p:nvPr>
        </p:nvSpPr>
        <p:spPr/>
        <p:txBody>
          <a:bodyPr/>
          <a:lstStyle>
            <a:extLst/>
          </a:lstStyle>
          <a:p>
            <a:pPr>
              <a:defRPr/>
            </a:pPr>
            <a:endParaRPr lang="en-US" dirty="0"/>
          </a:p>
        </p:txBody>
      </p:sp>
      <p:sp>
        <p:nvSpPr>
          <p:cNvPr id="5" name="Slide Number Placeholder 4"/>
          <p:cNvSpPr>
            <a:spLocks noGrp="1"/>
          </p:cNvSpPr>
          <p:nvPr>
            <p:ph type="sldNum" sz="quarter" idx="12"/>
          </p:nvPr>
        </p:nvSpPr>
        <p:spPr/>
        <p:txBody>
          <a:bodyPr/>
          <a:lstStyle>
            <a:extLst/>
          </a:lstStyle>
          <a:p>
            <a:fld id="{BC5217A8-0E06-4059-AC45-433E2E67A85D}" type="slidenum">
              <a:rPr kumimoji="0" lang="en-US" smtClean="0"/>
              <a:pPr/>
              <a:t>‹#›</a:t>
            </a:fld>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pPr>
              <a:defRPr/>
            </a:pPr>
            <a:fld id="{D8B87E86-3652-4429-A5A4-823FEB52BB58}" type="datetime1">
              <a:rPr lang="en-US" smtClean="0"/>
              <a:pPr>
                <a:defRPr/>
              </a:pPr>
              <a:t>3/15/2011</a:t>
            </a:fld>
            <a:endParaRPr lang="en-US" dirty="0"/>
          </a:p>
        </p:txBody>
      </p:sp>
      <p:sp>
        <p:nvSpPr>
          <p:cNvPr id="3" name="Footer Placeholder 2"/>
          <p:cNvSpPr>
            <a:spLocks noGrp="1"/>
          </p:cNvSpPr>
          <p:nvPr>
            <p:ph type="ftr" sz="quarter" idx="11"/>
          </p:nvPr>
        </p:nvSpPr>
        <p:spPr/>
        <p:txBody>
          <a:bodyPr/>
          <a:lstStyle>
            <a:lvl1pPr>
              <a:defRPr>
                <a:solidFill>
                  <a:schemeClr val="tx2"/>
                </a:solidFill>
              </a:defRPr>
            </a:lvl1pPr>
            <a:extLst/>
          </a:lstStyle>
          <a:p>
            <a:pPr>
              <a:defRPr/>
            </a:pPr>
            <a:endParaRPr lang="en-US" dirty="0"/>
          </a:p>
        </p:txBody>
      </p:sp>
      <p:sp>
        <p:nvSpPr>
          <p:cNvPr id="4" name="Slide Number Placeholder 3"/>
          <p:cNvSpPr>
            <a:spLocks noGrp="1"/>
          </p:cNvSpPr>
          <p:nvPr>
            <p:ph type="sldNum" sz="quarter" idx="12"/>
          </p:nvPr>
        </p:nvSpPr>
        <p:spPr/>
        <p:txBody>
          <a:bodyPr/>
          <a:lstStyle>
            <a:extLst/>
          </a:lstStyle>
          <a:p>
            <a:pPr>
              <a:defRPr/>
            </a:pPr>
            <a:fld id="{36BDB905-328E-4F47-BC9C-01F9F64F25A8}"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660AF209-8D2B-49AC-AF4F-5434EF0601A0}" type="datetime1">
              <a:rPr lang="en-US" smtClean="0"/>
              <a:pPr>
                <a:defRPr/>
              </a:pPr>
              <a:t>3/15/2011</a:t>
            </a:fld>
            <a:endParaRPr lang="en-US" dirty="0"/>
          </a:p>
        </p:txBody>
      </p:sp>
      <p:sp>
        <p:nvSpPr>
          <p:cNvPr id="6" name="Footer Placeholder 5"/>
          <p:cNvSpPr>
            <a:spLocks noGrp="1"/>
          </p:cNvSpPr>
          <p:nvPr>
            <p:ph type="ftr" sz="quarter" idx="11"/>
          </p:nvPr>
        </p:nvSpPr>
        <p:spPr/>
        <p:txBody>
          <a:bodyPr/>
          <a:lstStyle>
            <a:extLst/>
          </a:lstStyle>
          <a:p>
            <a:pPr>
              <a:defRPr/>
            </a:pPr>
            <a:endParaRPr lang="en-US" dirty="0"/>
          </a:p>
        </p:txBody>
      </p:sp>
      <p:sp>
        <p:nvSpPr>
          <p:cNvPr id="7" name="Slide Number Placeholder 6"/>
          <p:cNvSpPr>
            <a:spLocks noGrp="1"/>
          </p:cNvSpPr>
          <p:nvPr>
            <p:ph type="sldNum" sz="quarter" idx="12"/>
          </p:nvPr>
        </p:nvSpPr>
        <p:spPr/>
        <p:txBody>
          <a:bodyPr/>
          <a:lstStyle>
            <a:extLst/>
          </a:lstStyle>
          <a:p>
            <a:pPr>
              <a:defRPr/>
            </a:pPr>
            <a:fld id="{48F52FBC-C6F2-4748-A331-E69CE703285B}"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pPr>
              <a:defRPr/>
            </a:pPr>
            <a:fld id="{EBCE453E-41E7-47D6-B7D3-0B5C7D1EA7A9}" type="datetime1">
              <a:rPr lang="en-US" smtClean="0"/>
              <a:pPr>
                <a:defRPr/>
              </a:pPr>
              <a:t>3/15/2011</a:t>
            </a:fld>
            <a:endParaRPr lang="en-US" dirty="0"/>
          </a:p>
        </p:txBody>
      </p:sp>
      <p:sp>
        <p:nvSpPr>
          <p:cNvPr id="6" name="Footer Placeholder 5"/>
          <p:cNvSpPr>
            <a:spLocks noGrp="1"/>
          </p:cNvSpPr>
          <p:nvPr>
            <p:ph type="ftr" sz="quarter" idx="11"/>
          </p:nvPr>
        </p:nvSpPr>
        <p:spPr/>
        <p:txBody>
          <a:bodyPr/>
          <a:lstStyle>
            <a:extLst/>
          </a:lstStyle>
          <a:p>
            <a:pPr>
              <a:defRPr/>
            </a:pPr>
            <a:endParaRPr lang="en-US" dirty="0"/>
          </a:p>
        </p:txBody>
      </p:sp>
      <p:sp>
        <p:nvSpPr>
          <p:cNvPr id="7" name="Slide Number Placeholder 6"/>
          <p:cNvSpPr>
            <a:spLocks noGrp="1"/>
          </p:cNvSpPr>
          <p:nvPr>
            <p:ph type="sldNum" sz="quarter" idx="12"/>
          </p:nvPr>
        </p:nvSpPr>
        <p:spPr/>
        <p:txBody>
          <a:bodyPr/>
          <a:lstStyle>
            <a:extLst/>
          </a:lstStyle>
          <a:p>
            <a:pPr>
              <a:defRPr/>
            </a:pPr>
            <a:fld id="{1F64A80D-59A6-45DA-BFE7-E007D1C43A70}" type="slidenum">
              <a:rPr lang="en-US" smtClean="0"/>
              <a:pPr>
                <a:defRPr/>
              </a:pPr>
              <a:t>‹#›</a:t>
            </a:fld>
            <a:endParaRPr lang="en-US" dirty="0"/>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dirty="0"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pPr>
              <a:defRPr/>
            </a:pPr>
            <a:fld id="{607CC910-786B-44B8-B6DC-7A6ED49B8EF9}" type="datetime1">
              <a:rPr lang="en-US" smtClean="0"/>
              <a:pPr>
                <a:defRPr/>
              </a:pPr>
              <a:t>3/15/2011</a:t>
            </a:fld>
            <a:endParaRPr lang="en-US" dirty="0"/>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pPr>
              <a:defRPr/>
            </a:pPr>
            <a:endParaRPr lang="en-US" dirty="0"/>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pPr>
              <a:defRPr/>
            </a:pPr>
            <a:fld id="{50933F90-785A-4DB7-AAE7-9A24A5EFD215}" type="slidenum">
              <a:rPr lang="en-US" smtClean="0"/>
              <a:pPr>
                <a:defRPr/>
              </a:pPr>
              <a:t>‹#›</a:t>
            </a:fld>
            <a:endParaRPr lang="en-US" dirty="0">
              <a:solidFill>
                <a:schemeClr val="bg1"/>
              </a:solidFill>
            </a:endParaRPr>
          </a:p>
        </p:txBody>
      </p:sp>
      <p:sp>
        <p:nvSpPr>
          <p:cNvPr id="8" name="Text Box 10"/>
          <p:cNvSpPr txBox="1">
            <a:spLocks noChangeArrowheads="1"/>
          </p:cNvSpPr>
          <p:nvPr userDrawn="1"/>
        </p:nvSpPr>
        <p:spPr bwMode="auto">
          <a:xfrm>
            <a:off x="228600" y="6583363"/>
            <a:ext cx="2009775" cy="274637"/>
          </a:xfrm>
          <a:prstGeom prst="rect">
            <a:avLst/>
          </a:prstGeom>
          <a:noFill/>
          <a:ln w="9525">
            <a:noFill/>
            <a:miter lim="800000"/>
            <a:headEnd/>
            <a:tailEnd/>
          </a:ln>
          <a:effectLst/>
        </p:spPr>
        <p:txBody>
          <a:bodyPr wrap="none">
            <a:spAutoFit/>
          </a:bodyPr>
          <a:lstStyle/>
          <a:p>
            <a:pPr>
              <a:defRPr/>
            </a:pPr>
            <a:r>
              <a:rPr lang="en-US" sz="1200" dirty="0">
                <a:solidFill>
                  <a:schemeClr val="bg1"/>
                </a:solidFill>
                <a:latin typeface="Arial" charset="0"/>
                <a:cs typeface="Arial" charset="0"/>
              </a:rPr>
              <a:t>http://publicaccess.nih.gov/</a:t>
            </a:r>
          </a:p>
        </p:txBody>
      </p:sp>
    </p:spTree>
  </p:cSld>
  <p:clrMap bg1="lt1" tx1="dk1" bg2="lt2" tx2="dk2" accent1="accent1" accent2="accent2" accent3="accent3" accent4="accent4" accent5="accent5" accent6="accent6" hlink="hlink" folHlink="folHlink"/>
  <p:sldLayoutIdLst>
    <p:sldLayoutId id="2147484510" r:id="rId1"/>
    <p:sldLayoutId id="2147484511" r:id="rId2"/>
    <p:sldLayoutId id="2147484512" r:id="rId3"/>
    <p:sldLayoutId id="2147484513" r:id="rId4"/>
    <p:sldLayoutId id="2147484514" r:id="rId5"/>
    <p:sldLayoutId id="2147484515" r:id="rId6"/>
    <p:sldLayoutId id="2147484516" r:id="rId7"/>
    <p:sldLayoutId id="2147484517" r:id="rId8"/>
    <p:sldLayoutId id="2147484518" r:id="rId9"/>
    <p:sldLayoutId id="2147484519" r:id="rId10"/>
    <p:sldLayoutId id="2147484520" r:id="rId11"/>
  </p:sldLayoutIdLst>
  <p:hf sldNum="0" hdr="0" ftr="0" dt="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med.psu.edu/c/document_library/get_file?folderId=660446&amp;name=DLFE-8312.pdf" TargetMode="External"/><Relationship Id="rId7" Type="http://schemas.openxmlformats.org/officeDocument/2006/relationships/hyperlink" Target="http://becker.wustl.edu/pdf/NIH-Addendum-509.pdf"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www.usc.edu/hsc/nml/lib-information/nih/cover-letter.pdf" TargetMode="External"/><Relationship Id="rId5" Type="http://schemas.openxmlformats.org/officeDocument/2006/relationships/hyperlink" Target="http://lane.stanford.edu/help/openaccess/nihpolicy.html" TargetMode="External"/><Relationship Id="rId4" Type="http://schemas.openxmlformats.org/officeDocument/2006/relationships/hyperlink" Target="http://www.yale.edu/grants/toolkit/index.html"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ex:%20%20http://www.ncbi.nlm.nih.gov/pmc/articles/PMC1805694/?tool=pubmed" TargetMode="External"/><Relationship Id="rId4" Type="http://schemas.openxmlformats.org/officeDocument/2006/relationships/image" Target="cid:image003.jpg@01CBD856.0F2FA980"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resource.library.tmc.edu/services/NIHPublicAccess.cfm" TargetMode="External"/><Relationship Id="rId3" Type="http://schemas.openxmlformats.org/officeDocument/2006/relationships/hyperlink" Target="http://www.nihms.nih.gov/" TargetMode="External"/><Relationship Id="rId7" Type="http://schemas.openxmlformats.org/officeDocument/2006/relationships/hyperlink" Target="http://publicaccess.nih.gov/"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hyperlink" Target="http://www.nihms.nih.gov/db/sub.cgi?page=email&amp;from=faq&amp;mid" TargetMode="External"/><Relationship Id="rId5" Type="http://schemas.openxmlformats.org/officeDocument/2006/relationships/hyperlink" Target="http://www.nihms.nih.gov/help/#slideshow" TargetMode="External"/><Relationship Id="rId4" Type="http://schemas.openxmlformats.org/officeDocument/2006/relationships/hyperlink" Target="http://www.nihms.nih.gov/help/faq.shtml" TargetMode="External"/><Relationship Id="rId9" Type="http://schemas.openxmlformats.org/officeDocument/2006/relationships/hyperlink" Target="http://www.pubmedcentral.nih.gov/"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mailto:lgann@mdanderson.org" TargetMode="External"/><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hyperlink" Target="mailto:kathryn.krause@exch.library.tmc.edu"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ctrTitle"/>
          </p:nvPr>
        </p:nvSpPr>
        <p:spPr>
          <a:xfrm>
            <a:off x="0" y="533400"/>
            <a:ext cx="9042400" cy="1701800"/>
          </a:xfrm>
        </p:spPr>
        <p:txBody>
          <a:bodyPr/>
          <a:lstStyle/>
          <a:p>
            <a:pPr eaLnBrk="1" hangingPunct="1"/>
            <a:endParaRPr lang="en-US" sz="3900" dirty="0" smtClean="0"/>
          </a:p>
        </p:txBody>
      </p:sp>
      <p:sp>
        <p:nvSpPr>
          <p:cNvPr id="13315" name="Subtitle 5"/>
          <p:cNvSpPr>
            <a:spLocks noGrp="1"/>
          </p:cNvSpPr>
          <p:nvPr>
            <p:ph type="subTitle" idx="1"/>
          </p:nvPr>
        </p:nvSpPr>
        <p:spPr>
          <a:xfrm>
            <a:off x="533399" y="3212757"/>
            <a:ext cx="8454082" cy="2799106"/>
          </a:xfrm>
        </p:spPr>
        <p:txBody>
          <a:bodyPr>
            <a:normAutofit fontScale="92500" lnSpcReduction="10000"/>
          </a:bodyPr>
          <a:lstStyle/>
          <a:p>
            <a:pPr marL="63500" eaLnBrk="1" hangingPunct="1">
              <a:lnSpc>
                <a:spcPct val="80000"/>
              </a:lnSpc>
            </a:pPr>
            <a:r>
              <a:rPr lang="en-US" sz="2000" dirty="0" smtClean="0"/>
              <a:t>Kate Krause, MLIS</a:t>
            </a:r>
          </a:p>
          <a:p>
            <a:pPr marL="63500" eaLnBrk="1" hangingPunct="1">
              <a:lnSpc>
                <a:spcPct val="80000"/>
              </a:lnSpc>
            </a:pPr>
            <a:r>
              <a:rPr lang="en-US" sz="2000" dirty="0" smtClean="0"/>
              <a:t>Institutional Repository Coordinator</a:t>
            </a:r>
          </a:p>
          <a:p>
            <a:pPr marL="63500" eaLnBrk="1" hangingPunct="1">
              <a:lnSpc>
                <a:spcPct val="80000"/>
              </a:lnSpc>
            </a:pPr>
            <a:r>
              <a:rPr lang="en-US" sz="2000" dirty="0" smtClean="0"/>
              <a:t>The Texas Medical Center Library</a:t>
            </a:r>
          </a:p>
          <a:p>
            <a:pPr marL="63500" eaLnBrk="1" hangingPunct="1">
              <a:lnSpc>
                <a:spcPct val="80000"/>
              </a:lnSpc>
            </a:pPr>
            <a:endParaRPr lang="en-US" sz="1700" dirty="0" smtClean="0"/>
          </a:p>
          <a:p>
            <a:pPr marL="63500" eaLnBrk="1" hangingPunct="1">
              <a:lnSpc>
                <a:spcPct val="80000"/>
              </a:lnSpc>
            </a:pPr>
            <a:r>
              <a:rPr lang="en-US" sz="2000" dirty="0" smtClean="0"/>
              <a:t>Laurissa Gann, MSLS</a:t>
            </a:r>
          </a:p>
          <a:p>
            <a:pPr marL="63500" eaLnBrk="1" hangingPunct="1">
              <a:lnSpc>
                <a:spcPct val="80000"/>
              </a:lnSpc>
            </a:pPr>
            <a:r>
              <a:rPr lang="en-US" sz="2000" dirty="0" smtClean="0"/>
              <a:t>Outreach Librarian </a:t>
            </a:r>
          </a:p>
          <a:p>
            <a:pPr marL="63500" eaLnBrk="1" hangingPunct="1">
              <a:lnSpc>
                <a:spcPct val="80000"/>
              </a:lnSpc>
            </a:pPr>
            <a:r>
              <a:rPr lang="en-US" sz="2000" dirty="0" smtClean="0"/>
              <a:t>Research Medical Library, UT MD Anderson Cancer Center</a:t>
            </a:r>
          </a:p>
          <a:p>
            <a:pPr marL="63500" eaLnBrk="1" hangingPunct="1">
              <a:lnSpc>
                <a:spcPct val="80000"/>
              </a:lnSpc>
            </a:pPr>
            <a:endParaRPr lang="en-US" sz="2000" dirty="0" smtClean="0"/>
          </a:p>
          <a:p>
            <a:pPr marL="63500" eaLnBrk="1" hangingPunct="1">
              <a:lnSpc>
                <a:spcPct val="80000"/>
              </a:lnSpc>
            </a:pPr>
            <a:r>
              <a:rPr lang="en-US" sz="2000" dirty="0" smtClean="0"/>
              <a:t>March, 2011</a:t>
            </a:r>
          </a:p>
          <a:p>
            <a:pPr marL="63500" eaLnBrk="1" hangingPunct="1">
              <a:lnSpc>
                <a:spcPct val="80000"/>
              </a:lnSpc>
            </a:pPr>
            <a:r>
              <a:rPr lang="en-US" sz="2000" dirty="0" smtClean="0"/>
              <a:t> </a:t>
            </a:r>
          </a:p>
        </p:txBody>
      </p:sp>
      <p:pic>
        <p:nvPicPr>
          <p:cNvPr id="1026" name="Picture 2"/>
          <p:cNvPicPr>
            <a:picLocks noChangeAspect="1" noChangeArrowheads="1"/>
          </p:cNvPicPr>
          <p:nvPr/>
        </p:nvPicPr>
        <p:blipFill>
          <a:blip r:embed="rId3" cstate="print"/>
          <a:srcRect/>
          <a:stretch>
            <a:fillRect/>
          </a:stretch>
        </p:blipFill>
        <p:spPr bwMode="auto">
          <a:xfrm>
            <a:off x="84051" y="551543"/>
            <a:ext cx="8921835" cy="1741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589520" cy="1143000"/>
          </a:xfrm>
        </p:spPr>
        <p:txBody>
          <a:bodyPr>
            <a:normAutofit fontScale="90000"/>
          </a:bodyPr>
          <a:lstStyle/>
          <a:p>
            <a:r>
              <a:rPr lang="en-US" dirty="0" smtClean="0"/>
              <a:t>3. When Do you have to comply?</a:t>
            </a:r>
            <a:endParaRPr lang="en-US" dirty="0"/>
          </a:p>
        </p:txBody>
      </p:sp>
      <p:pic>
        <p:nvPicPr>
          <p:cNvPr id="2050" name="Picture 2"/>
          <p:cNvPicPr>
            <a:picLocks noGrp="1" noChangeAspect="1" noChangeArrowheads="1"/>
          </p:cNvPicPr>
          <p:nvPr>
            <p:ph idx="1"/>
          </p:nvPr>
        </p:nvPicPr>
        <p:blipFill>
          <a:blip r:embed="rId3" cstate="print"/>
          <a:srcRect/>
          <a:stretch>
            <a:fillRect/>
          </a:stretch>
        </p:blipFill>
        <p:spPr bwMode="auto">
          <a:xfrm>
            <a:off x="1833783" y="1609725"/>
            <a:ext cx="4485833" cy="4846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08758" y="320040"/>
            <a:ext cx="7387442" cy="1143000"/>
          </a:xfrm>
        </p:spPr>
        <p:txBody>
          <a:bodyPr>
            <a:normAutofit fontScale="90000"/>
          </a:bodyPr>
          <a:lstStyle/>
          <a:p>
            <a:pPr eaLnBrk="1" hangingPunct="1"/>
            <a:r>
              <a:rPr lang="en-US" dirty="0" smtClean="0"/>
              <a:t>WHAT HAPPENS IF I DON’T COMPLY?</a:t>
            </a:r>
          </a:p>
        </p:txBody>
      </p:sp>
      <p:sp>
        <p:nvSpPr>
          <p:cNvPr id="52227" name="Content Placeholder 2"/>
          <p:cNvSpPr>
            <a:spLocks noGrp="1"/>
          </p:cNvSpPr>
          <p:nvPr>
            <p:ph idx="1"/>
          </p:nvPr>
        </p:nvSpPr>
        <p:spPr/>
        <p:txBody>
          <a:bodyPr/>
          <a:lstStyle/>
          <a:p>
            <a:pPr lvl="1">
              <a:buNone/>
            </a:pPr>
            <a:endParaRPr lang="en-US" dirty="0" smtClean="0"/>
          </a:p>
          <a:p>
            <a:pPr lvl="1">
              <a:buNone/>
            </a:pPr>
            <a:endParaRPr lang="en-US" dirty="0" smtClean="0"/>
          </a:p>
          <a:p>
            <a:pPr eaLnBrk="1" hangingPunct="1">
              <a:buFont typeface="Wingdings 2" pitchFamily="18" charset="2"/>
              <a:buNone/>
            </a:pPr>
            <a:endParaRPr lang="en-US" dirty="0" smtClean="0"/>
          </a:p>
        </p:txBody>
      </p:sp>
      <p:pic>
        <p:nvPicPr>
          <p:cNvPr id="10243" name="Picture 3"/>
          <p:cNvPicPr>
            <a:picLocks noChangeAspect="1" noChangeArrowheads="1"/>
          </p:cNvPicPr>
          <p:nvPr/>
        </p:nvPicPr>
        <p:blipFill>
          <a:blip r:embed="rId3" cstate="print"/>
          <a:srcRect/>
          <a:stretch>
            <a:fillRect/>
          </a:stretch>
        </p:blipFill>
        <p:spPr bwMode="auto">
          <a:xfrm>
            <a:off x="1016001" y="1734686"/>
            <a:ext cx="5705068" cy="43322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08758" y="320040"/>
            <a:ext cx="7387442" cy="731520"/>
          </a:xfrm>
        </p:spPr>
        <p:txBody>
          <a:bodyPr>
            <a:normAutofit/>
          </a:bodyPr>
          <a:lstStyle/>
          <a:p>
            <a:pPr eaLnBrk="1" hangingPunct="1"/>
            <a:r>
              <a:rPr lang="en-US" dirty="0" smtClean="0"/>
              <a:t>WHAT DO I GET OUT OF IT?</a:t>
            </a:r>
          </a:p>
        </p:txBody>
      </p:sp>
      <p:sp>
        <p:nvSpPr>
          <p:cNvPr id="52227" name="Content Placeholder 2"/>
          <p:cNvSpPr>
            <a:spLocks noGrp="1"/>
          </p:cNvSpPr>
          <p:nvPr>
            <p:ph idx="1"/>
          </p:nvPr>
        </p:nvSpPr>
        <p:spPr/>
        <p:txBody>
          <a:bodyPr/>
          <a:lstStyle/>
          <a:p>
            <a:pPr lvl="1">
              <a:buNone/>
            </a:pPr>
            <a:endParaRPr lang="en-US" dirty="0" smtClean="0"/>
          </a:p>
          <a:p>
            <a:pPr lvl="1">
              <a:buNone/>
            </a:pPr>
            <a:endParaRPr lang="en-US" dirty="0" smtClean="0"/>
          </a:p>
          <a:p>
            <a:pPr eaLnBrk="1" hangingPunct="1">
              <a:buFont typeface="Wingdings 2" pitchFamily="18" charset="2"/>
              <a:buNone/>
            </a:pPr>
            <a:endParaRPr lang="en-US" dirty="0" smtClean="0"/>
          </a:p>
        </p:txBody>
      </p:sp>
      <p:pic>
        <p:nvPicPr>
          <p:cNvPr id="2050" name="Picture 2"/>
          <p:cNvPicPr>
            <a:picLocks noChangeAspect="1" noChangeArrowheads="1"/>
          </p:cNvPicPr>
          <p:nvPr/>
        </p:nvPicPr>
        <p:blipFill>
          <a:blip r:embed="rId3" cstate="print"/>
          <a:srcRect/>
          <a:stretch>
            <a:fillRect/>
          </a:stretch>
        </p:blipFill>
        <p:spPr bwMode="auto">
          <a:xfrm>
            <a:off x="1826894" y="1005840"/>
            <a:ext cx="4133009" cy="5589270"/>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a:stretch>
            <a:fillRect/>
          </a:stretch>
        </p:blipFill>
        <p:spPr bwMode="auto">
          <a:xfrm>
            <a:off x="1650348" y="1609725"/>
            <a:ext cx="4852704" cy="4846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normAutofit fontScale="90000"/>
          </a:bodyPr>
          <a:lstStyle/>
          <a:p>
            <a:pPr eaLnBrk="1" hangingPunct="1"/>
            <a:r>
              <a:rPr lang="en-US" dirty="0" smtClean="0"/>
              <a:t>4. HOW TO SECURE THE REQUIRED COPYRIGHT</a:t>
            </a:r>
          </a:p>
        </p:txBody>
      </p:sp>
      <p:pic>
        <p:nvPicPr>
          <p:cNvPr id="5123" name="Picture 3"/>
          <p:cNvPicPr>
            <a:picLocks noGrp="1" noChangeAspect="1" noChangeArrowheads="1"/>
          </p:cNvPicPr>
          <p:nvPr>
            <p:ph idx="1"/>
          </p:nvPr>
        </p:nvPicPr>
        <p:blipFill>
          <a:blip r:embed="rId3" cstate="print"/>
          <a:srcRect/>
          <a:stretch>
            <a:fillRect/>
          </a:stretch>
        </p:blipFill>
        <p:spPr bwMode="auto">
          <a:xfrm>
            <a:off x="3428878" y="1132116"/>
            <a:ext cx="3915446" cy="53557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Grp="1" noChangeAspect="1" noChangeArrowheads="1"/>
          </p:cNvPicPr>
          <p:nvPr>
            <p:ph idx="1"/>
          </p:nvPr>
        </p:nvPicPr>
        <p:blipFill>
          <a:blip r:embed="rId3" cstate="print"/>
          <a:srcRect/>
          <a:stretch>
            <a:fillRect/>
          </a:stretch>
        </p:blipFill>
        <p:spPr bwMode="auto">
          <a:xfrm>
            <a:off x="914401" y="892629"/>
            <a:ext cx="6487007" cy="48328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4350" y="2331720"/>
            <a:ext cx="7166610" cy="1200329"/>
          </a:xfrm>
          <a:prstGeom prst="rect">
            <a:avLst/>
          </a:prstGeom>
        </p:spPr>
        <p:txBody>
          <a:bodyPr wrap="square">
            <a:spAutoFit/>
          </a:bodyPr>
          <a:lstStyle/>
          <a:p>
            <a:r>
              <a:rPr lang="en-US" i="1" dirty="0" smtClean="0"/>
              <a:t>“Journal acknowledges that Author retains the right to provide a copy of the final peer-reviewed manuscript to the NIH upon acceptance for Journal publication, for public archiving in </a:t>
            </a:r>
            <a:r>
              <a:rPr lang="en-US" i="1" dirty="0" err="1" smtClean="0"/>
              <a:t>PubMed</a:t>
            </a:r>
            <a:r>
              <a:rPr lang="en-US" i="1" dirty="0" smtClean="0"/>
              <a:t> Central as soon as possible but no later than 12 months after publication by Journal.” </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62858"/>
            <a:ext cx="7524974" cy="6177792"/>
          </a:xfrm>
        </p:spPr>
        <p:txBody>
          <a:bodyPr>
            <a:normAutofit/>
          </a:bodyPr>
          <a:lstStyle/>
          <a:p>
            <a:pPr marL="365760" indent="-256032">
              <a:spcBef>
                <a:spcPts val="0"/>
              </a:spcBef>
              <a:buClr>
                <a:schemeClr val="accent3"/>
              </a:buClr>
              <a:buNone/>
              <a:defRPr/>
            </a:pPr>
            <a:r>
              <a:rPr lang="en-US" dirty="0" smtClean="0"/>
              <a:t>Your agreement with the publisher should also stipulate:</a:t>
            </a:r>
          </a:p>
          <a:p>
            <a:pPr marL="365760" indent="-256032">
              <a:spcBef>
                <a:spcPts val="0"/>
              </a:spcBef>
              <a:buClr>
                <a:schemeClr val="accent3"/>
              </a:buClr>
              <a:buNone/>
              <a:defRPr/>
            </a:pPr>
            <a:endParaRPr lang="en-US" dirty="0" smtClean="0"/>
          </a:p>
          <a:p>
            <a:pPr lvl="1">
              <a:spcBef>
                <a:spcPts val="0"/>
              </a:spcBef>
            </a:pPr>
            <a:r>
              <a:rPr lang="en-US" sz="2800" dirty="0" smtClean="0"/>
              <a:t>Which submission method will be used</a:t>
            </a:r>
          </a:p>
          <a:p>
            <a:pPr lvl="1">
              <a:spcBef>
                <a:spcPts val="0"/>
              </a:spcBef>
            </a:pPr>
            <a:r>
              <a:rPr lang="en-US" sz="2800" dirty="0" smtClean="0"/>
              <a:t>Which version of the document will be uploaded to PMC: the manuscript or the article</a:t>
            </a:r>
          </a:p>
          <a:p>
            <a:pPr lvl="1">
              <a:spcBef>
                <a:spcPts val="0"/>
              </a:spcBef>
            </a:pPr>
            <a:r>
              <a:rPr lang="en-US" sz="2800" dirty="0" smtClean="0"/>
              <a:t>Who will submit the document </a:t>
            </a:r>
          </a:p>
          <a:p>
            <a:pPr lvl="1">
              <a:spcBef>
                <a:spcPts val="0"/>
              </a:spcBef>
            </a:pPr>
            <a:r>
              <a:rPr lang="en-US" sz="2800" dirty="0" smtClean="0"/>
              <a:t>When will it be submitted</a:t>
            </a:r>
          </a:p>
          <a:p>
            <a:pPr lvl="1">
              <a:spcBef>
                <a:spcPts val="0"/>
              </a:spcBef>
            </a:pPr>
            <a:r>
              <a:rPr lang="en-US" sz="2800" dirty="0" smtClean="0"/>
              <a:t>Who will approve the submission</a:t>
            </a:r>
          </a:p>
          <a:p>
            <a:pPr lvl="1">
              <a:spcBef>
                <a:spcPts val="0"/>
              </a:spcBef>
            </a:pPr>
            <a:r>
              <a:rPr lang="en-US" sz="2800" dirty="0" smtClean="0"/>
              <a:t>When it will be made public on PMC</a:t>
            </a:r>
          </a:p>
          <a:p>
            <a:pPr marL="916686" lvl="1" indent="-514350" eaLnBrk="1" fontAlgn="auto" hangingPunct="1">
              <a:spcAft>
                <a:spcPts val="0"/>
              </a:spcAft>
              <a:buFont typeface="Georgia"/>
              <a:buNone/>
              <a:defRPr/>
            </a:pPr>
            <a:endParaRPr lang="en-US" sz="2000" dirty="0" smtClean="0"/>
          </a:p>
          <a:p>
            <a:pPr marL="916686" lvl="1" indent="-514350" eaLnBrk="1" fontAlgn="auto" hangingPunct="1">
              <a:spcAft>
                <a:spcPts val="0"/>
              </a:spcAft>
              <a:buFont typeface="Georgia"/>
              <a:buChar char="▫"/>
              <a:defRPr/>
            </a:pPr>
            <a:endParaRPr lang="en-US" sz="2000" dirty="0" smtClean="0"/>
          </a:p>
          <a:p>
            <a:pPr marL="916686" lvl="1" indent="-514350" eaLnBrk="1" fontAlgn="auto" hangingPunct="1">
              <a:spcAft>
                <a:spcPts val="0"/>
              </a:spcAft>
              <a:buFont typeface="Georgia"/>
              <a:buChar char="▫"/>
              <a:defRPr/>
            </a:pPr>
            <a:endParaRPr lang="en-US" dirty="0" smtClean="0"/>
          </a:p>
          <a:p>
            <a:pPr marL="624078" indent="-514350" eaLnBrk="1" fontAlgn="auto" hangingPunct="1">
              <a:spcAft>
                <a:spcPts val="0"/>
              </a:spcAft>
              <a:buClr>
                <a:schemeClr val="accent3"/>
              </a:buClr>
              <a:buFont typeface="+mj-lt"/>
              <a:buAutoNum type="arabicPeriod"/>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cstate="print"/>
          <a:srcRect b="-70"/>
          <a:stretch>
            <a:fillRect/>
          </a:stretch>
        </p:blipFill>
        <p:spPr bwMode="auto">
          <a:xfrm>
            <a:off x="9525" y="4763"/>
            <a:ext cx="9124950" cy="6853237"/>
          </a:xfrm>
          <a:prstGeom prst="rect">
            <a:avLst/>
          </a:prstGeom>
          <a:noFill/>
          <a:ln w="9525">
            <a:noFill/>
            <a:miter lim="800000"/>
            <a:headEnd/>
            <a:tailEnd/>
          </a:ln>
        </p:spPr>
      </p:pic>
      <p:sp>
        <p:nvSpPr>
          <p:cNvPr id="3" name="Oval 2"/>
          <p:cNvSpPr/>
          <p:nvPr/>
        </p:nvSpPr>
        <p:spPr>
          <a:xfrm>
            <a:off x="831273" y="3847605"/>
            <a:ext cx="6032665" cy="174567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35429"/>
            <a:ext cx="7524974" cy="6001249"/>
          </a:xfrm>
        </p:spPr>
        <p:txBody>
          <a:bodyPr>
            <a:normAutofit/>
          </a:bodyPr>
          <a:lstStyle/>
          <a:p>
            <a:pPr>
              <a:buNone/>
            </a:pPr>
            <a:r>
              <a:rPr lang="en-US" dirty="0" smtClean="0"/>
              <a:t>If you’d like to see how other institutions do it, some have made their contract language and cover letters public: </a:t>
            </a:r>
          </a:p>
          <a:p>
            <a:r>
              <a:rPr lang="en-US" dirty="0" smtClean="0">
                <a:hlinkClick r:id="rId3"/>
              </a:rPr>
              <a:t>Penn State College of Medicine</a:t>
            </a:r>
            <a:r>
              <a:rPr lang="en-US" dirty="0" smtClean="0"/>
              <a:t> "Penn St. Copyright Addendum"</a:t>
            </a:r>
          </a:p>
          <a:p>
            <a:r>
              <a:rPr lang="en-US" dirty="0" smtClean="0">
                <a:hlinkClick r:id="rId4"/>
              </a:rPr>
              <a:t>Yale University </a:t>
            </a:r>
            <a:r>
              <a:rPr lang="en-US" dirty="0" smtClean="0"/>
              <a:t>"PubMed Cover Letter, Addendum, and Instructions"</a:t>
            </a:r>
          </a:p>
          <a:p>
            <a:r>
              <a:rPr lang="en-US" dirty="0" smtClean="0">
                <a:hlinkClick r:id="rId5"/>
              </a:rPr>
              <a:t>Stanford School of Medicine</a:t>
            </a:r>
            <a:r>
              <a:rPr lang="en-US" dirty="0" smtClean="0"/>
              <a:t> "Stanford Copyright Addendum“</a:t>
            </a:r>
          </a:p>
          <a:p>
            <a:r>
              <a:rPr lang="en-US" dirty="0" smtClean="0">
                <a:hlinkClick r:id="rId6"/>
              </a:rPr>
              <a:t>Norris Medical Library</a:t>
            </a:r>
            <a:r>
              <a:rPr lang="en-US" dirty="0" smtClean="0"/>
              <a:t> </a:t>
            </a:r>
          </a:p>
          <a:p>
            <a:r>
              <a:rPr lang="en-US" dirty="0" smtClean="0">
                <a:hlinkClick r:id="rId7"/>
              </a:rPr>
              <a:t>Washington University</a:t>
            </a:r>
            <a:endParaRPr lang="en-US" dirty="0" smtClean="0"/>
          </a:p>
          <a:p>
            <a:pPr marL="624078" indent="-514350" eaLnBrk="1" fontAlgn="auto" hangingPunct="1">
              <a:spcAft>
                <a:spcPts val="0"/>
              </a:spcAft>
              <a:buClr>
                <a:schemeClr val="accent3"/>
              </a:buClr>
              <a:buNone/>
              <a:defRPr/>
            </a:pP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590"/>
            <a:ext cx="7239000" cy="6709410"/>
          </a:xfrm>
        </p:spPr>
        <p:txBody>
          <a:bodyPr>
            <a:normAutofit fontScale="25000" lnSpcReduction="20000"/>
          </a:bodyPr>
          <a:lstStyle/>
          <a:p>
            <a:pPr>
              <a:lnSpc>
                <a:spcPct val="120000"/>
              </a:lnSpc>
              <a:buNone/>
            </a:pPr>
            <a:r>
              <a:rPr lang="en-US" sz="5600" b="1" dirty="0" smtClean="0"/>
              <a:t>AMENDMENT TO PUBLICATION AGREEMENT </a:t>
            </a:r>
          </a:p>
          <a:p>
            <a:pPr>
              <a:lnSpc>
                <a:spcPct val="120000"/>
              </a:lnSpc>
              <a:buNone/>
            </a:pPr>
            <a:endParaRPr lang="en-US" sz="4300" b="1" dirty="0" smtClean="0"/>
          </a:p>
          <a:p>
            <a:pPr>
              <a:lnSpc>
                <a:spcPct val="120000"/>
              </a:lnSpc>
              <a:spcBef>
                <a:spcPts val="0"/>
              </a:spcBef>
              <a:buNone/>
            </a:pPr>
            <a:r>
              <a:rPr lang="en-US" sz="3600" dirty="0" smtClean="0"/>
              <a:t>THIS Amendment, effective as of the last date of signature hereon, modifies the attached Publication Agreement concerning the following Article: </a:t>
            </a:r>
          </a:p>
          <a:p>
            <a:pPr>
              <a:lnSpc>
                <a:spcPct val="120000"/>
              </a:lnSpc>
              <a:spcBef>
                <a:spcPts val="0"/>
              </a:spcBef>
              <a:buNone/>
            </a:pPr>
            <a:r>
              <a:rPr lang="en-US" sz="3600" dirty="0" smtClean="0"/>
              <a:t>______________________________________________________________________________ </a:t>
            </a:r>
          </a:p>
          <a:p>
            <a:pPr>
              <a:lnSpc>
                <a:spcPct val="120000"/>
              </a:lnSpc>
              <a:spcBef>
                <a:spcPts val="0"/>
              </a:spcBef>
              <a:buNone/>
            </a:pPr>
            <a:r>
              <a:rPr lang="en-US" sz="3600" dirty="0" smtClean="0"/>
              <a:t>(Manuscript title) </a:t>
            </a:r>
          </a:p>
          <a:p>
            <a:pPr>
              <a:lnSpc>
                <a:spcPct val="120000"/>
              </a:lnSpc>
              <a:spcBef>
                <a:spcPts val="0"/>
              </a:spcBef>
              <a:buNone/>
            </a:pPr>
            <a:r>
              <a:rPr lang="en-US" sz="3600" dirty="0" smtClean="0"/>
              <a:t>______________________________________________________________________________ </a:t>
            </a:r>
          </a:p>
          <a:p>
            <a:pPr>
              <a:lnSpc>
                <a:spcPct val="120000"/>
              </a:lnSpc>
              <a:spcBef>
                <a:spcPts val="0"/>
              </a:spcBef>
              <a:buNone/>
            </a:pPr>
            <a:r>
              <a:rPr lang="en-US" sz="3600" dirty="0" smtClean="0"/>
              <a:t>(Journal name) </a:t>
            </a:r>
          </a:p>
          <a:p>
            <a:pPr>
              <a:lnSpc>
                <a:spcPct val="120000"/>
              </a:lnSpc>
              <a:spcBef>
                <a:spcPts val="0"/>
              </a:spcBef>
              <a:buNone/>
            </a:pPr>
            <a:endParaRPr lang="en-US" sz="3600" dirty="0" smtClean="0"/>
          </a:p>
          <a:p>
            <a:pPr>
              <a:lnSpc>
                <a:spcPct val="120000"/>
              </a:lnSpc>
              <a:spcBef>
                <a:spcPts val="0"/>
              </a:spcBef>
              <a:buNone/>
            </a:pPr>
            <a:r>
              <a:rPr lang="en-US" sz="3600" dirty="0" smtClean="0"/>
              <a:t>The parties to the Publication Agreement and to this Amendment are: </a:t>
            </a:r>
          </a:p>
          <a:p>
            <a:pPr>
              <a:lnSpc>
                <a:spcPct val="120000"/>
              </a:lnSpc>
              <a:spcBef>
                <a:spcPts val="0"/>
              </a:spcBef>
              <a:buNone/>
            </a:pPr>
            <a:r>
              <a:rPr lang="en-US" sz="3600" dirty="0" smtClean="0"/>
              <a:t>______________________________________________________________________________ </a:t>
            </a:r>
          </a:p>
          <a:p>
            <a:pPr>
              <a:lnSpc>
                <a:spcPct val="120000"/>
              </a:lnSpc>
              <a:spcBef>
                <a:spcPts val="0"/>
              </a:spcBef>
              <a:buNone/>
            </a:pPr>
            <a:r>
              <a:rPr lang="en-US" sz="3600" dirty="0" smtClean="0"/>
              <a:t>(“Author”), </a:t>
            </a:r>
          </a:p>
          <a:p>
            <a:pPr>
              <a:lnSpc>
                <a:spcPct val="120000"/>
              </a:lnSpc>
              <a:spcBef>
                <a:spcPts val="0"/>
              </a:spcBef>
              <a:buNone/>
            </a:pPr>
            <a:endParaRPr lang="en-US" sz="3600" dirty="0" smtClean="0"/>
          </a:p>
          <a:p>
            <a:pPr>
              <a:lnSpc>
                <a:spcPct val="120000"/>
              </a:lnSpc>
              <a:spcBef>
                <a:spcPts val="0"/>
              </a:spcBef>
              <a:buNone/>
            </a:pPr>
            <a:r>
              <a:rPr lang="en-US" sz="3600" dirty="0" smtClean="0"/>
              <a:t>and </a:t>
            </a:r>
          </a:p>
          <a:p>
            <a:pPr>
              <a:lnSpc>
                <a:spcPct val="120000"/>
              </a:lnSpc>
              <a:spcBef>
                <a:spcPts val="0"/>
              </a:spcBef>
              <a:buNone/>
            </a:pPr>
            <a:r>
              <a:rPr lang="en-US" sz="3600" dirty="0" smtClean="0"/>
              <a:t>______________________________________________________________________________ </a:t>
            </a:r>
          </a:p>
          <a:p>
            <a:pPr>
              <a:lnSpc>
                <a:spcPct val="120000"/>
              </a:lnSpc>
              <a:spcBef>
                <a:spcPts val="0"/>
              </a:spcBef>
              <a:buNone/>
            </a:pPr>
            <a:r>
              <a:rPr lang="en-US" sz="3600" dirty="0" smtClean="0"/>
              <a:t>(“Publisher”). </a:t>
            </a:r>
          </a:p>
          <a:p>
            <a:pPr>
              <a:buNone/>
            </a:pPr>
            <a:endParaRPr lang="en-US" dirty="0" smtClean="0"/>
          </a:p>
          <a:p>
            <a:pPr>
              <a:buNone/>
            </a:pPr>
            <a:r>
              <a:rPr lang="en-US" sz="4800" b="1" dirty="0" smtClean="0"/>
              <a:t>1. The parties agree that wherever there is any conflict between this Amendment and the Publication Agreement, the provisions of this Amendment are paramount and the Publication Agreement shall be construed accordingly. </a:t>
            </a:r>
          </a:p>
          <a:p>
            <a:pPr>
              <a:buNone/>
            </a:pPr>
            <a:r>
              <a:rPr lang="en-US" sz="4800" b="1" dirty="0" smtClean="0"/>
              <a:t>2. Notwithstanding any terms in the Publication Agreement to the contrary and in addition to the rights retained by Author or licensed by Publisher to Author in the Publication Agreement and any fair use rights of Author, Author and Publisher agree that the Author shall also retain the following rights: </a:t>
            </a:r>
          </a:p>
          <a:p>
            <a:pPr>
              <a:buNone/>
            </a:pPr>
            <a:endParaRPr lang="en-US" sz="4800" b="1" dirty="0" smtClean="0"/>
          </a:p>
          <a:p>
            <a:pPr lvl="1">
              <a:buNone/>
            </a:pPr>
            <a:r>
              <a:rPr lang="en-US" sz="4500" b="1" dirty="0" smtClean="0"/>
              <a:t>	</a:t>
            </a:r>
            <a:r>
              <a:rPr lang="en-US" sz="4800" b="1" i="1" dirty="0" smtClean="0"/>
              <a:t>"Journal acknowledges that Author retains the right to provide a copy of the final manuscript to the NIH upon acceptance for Journal publication, for public archiving in </a:t>
            </a:r>
            <a:r>
              <a:rPr lang="en-US" sz="4800" b="1" i="1" dirty="0" err="1" smtClean="0"/>
              <a:t>PubMed</a:t>
            </a:r>
            <a:r>
              <a:rPr lang="en-US" sz="4800" b="1" i="1" dirty="0" smtClean="0"/>
              <a:t> Central as soon as possible but no later than 12 months after publication by Journal." </a:t>
            </a:r>
          </a:p>
          <a:p>
            <a:pPr>
              <a:buNone/>
            </a:pPr>
            <a:endParaRPr lang="en-US" sz="4800" b="1" dirty="0" smtClean="0"/>
          </a:p>
          <a:p>
            <a:pPr>
              <a:buNone/>
            </a:pPr>
            <a:r>
              <a:rPr lang="en-US" sz="4800" b="1" dirty="0" smtClean="0"/>
              <a:t>3. Final Agreement. This Amendment and the Publication Agreement, taken together, constitute the final agreement between the Author and the Publisher with respect to the publication of the Article and allocation of rights under copyright in the Article. Any modification of or additions to the terms of this Amendment or to the Publication Agreement must be in writing and executed by both Publisher and Author in order to be effective. </a:t>
            </a:r>
          </a:p>
          <a:p>
            <a:pPr>
              <a:buNone/>
            </a:pPr>
            <a:endParaRPr lang="en-US" dirty="0" smtClean="0"/>
          </a:p>
          <a:p>
            <a:pPr>
              <a:buNone/>
            </a:pPr>
            <a:r>
              <a:rPr lang="en-US" sz="3200" dirty="0" smtClean="0"/>
              <a:t>AUTHOR 				PUBLISHER </a:t>
            </a:r>
          </a:p>
          <a:p>
            <a:pPr>
              <a:buNone/>
            </a:pPr>
            <a:r>
              <a:rPr lang="en-US" sz="3200" dirty="0" smtClean="0"/>
              <a:t>____________________________ 			______________________________ </a:t>
            </a:r>
          </a:p>
          <a:p>
            <a:pPr>
              <a:buNone/>
            </a:pPr>
            <a:r>
              <a:rPr lang="en-US" sz="3200" dirty="0" smtClean="0"/>
              <a:t>____________________________ 			______________________________ </a:t>
            </a:r>
          </a:p>
          <a:p>
            <a:pPr>
              <a:buNone/>
            </a:pPr>
            <a:r>
              <a:rPr lang="en-US" sz="3200" dirty="0" smtClean="0"/>
              <a:t>Date 					</a:t>
            </a:r>
            <a:r>
              <a:rPr lang="en-US" sz="3200" dirty="0" err="1" smtClean="0"/>
              <a:t>Date</a:t>
            </a:r>
            <a:r>
              <a:rPr lang="en-US" sz="3200" dirty="0" smtClean="0"/>
              <a:t> </a:t>
            </a:r>
            <a:endParaRPr lang="en-US"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635549"/>
          </a:xfrm>
        </p:spPr>
        <p:txBody>
          <a:bodyPr/>
          <a:lstStyle/>
          <a:p>
            <a:r>
              <a:rPr lang="en-US" dirty="0" smtClean="0"/>
              <a:t>PRESENTERs</a:t>
            </a:r>
            <a:endParaRPr lang="en-US"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4304051" y="1708579"/>
            <a:ext cx="2772251" cy="2941981"/>
          </a:xfrm>
          <a:prstGeom prst="rect">
            <a:avLst/>
          </a:prstGeom>
          <a:noFill/>
          <a:ln w="9525">
            <a:noFill/>
            <a:miter lim="800000"/>
            <a:headEnd/>
            <a:tailEnd/>
          </a:ln>
        </p:spPr>
      </p:pic>
      <p:sp>
        <p:nvSpPr>
          <p:cNvPr id="11" name="TextBox 10"/>
          <p:cNvSpPr txBox="1"/>
          <p:nvPr/>
        </p:nvSpPr>
        <p:spPr>
          <a:xfrm>
            <a:off x="741404" y="5041556"/>
            <a:ext cx="3097427" cy="1526572"/>
          </a:xfrm>
          <a:prstGeom prst="rect">
            <a:avLst/>
          </a:prstGeom>
          <a:noFill/>
        </p:spPr>
        <p:txBody>
          <a:bodyPr wrap="square" rtlCol="0">
            <a:spAutoFit/>
          </a:bodyPr>
          <a:lstStyle/>
          <a:p>
            <a:pPr marL="63500" eaLnBrk="1" hangingPunct="1">
              <a:lnSpc>
                <a:spcPct val="80000"/>
              </a:lnSpc>
            </a:pPr>
            <a:r>
              <a:rPr lang="en-US" dirty="0" smtClean="0"/>
              <a:t>Kate Krause, MLIS</a:t>
            </a:r>
          </a:p>
          <a:p>
            <a:pPr marL="63500" eaLnBrk="1" hangingPunct="1">
              <a:lnSpc>
                <a:spcPct val="80000"/>
              </a:lnSpc>
            </a:pPr>
            <a:r>
              <a:rPr lang="en-US" sz="1400" dirty="0" smtClean="0"/>
              <a:t>Institutional Repository Coordinator</a:t>
            </a:r>
          </a:p>
          <a:p>
            <a:pPr marL="63500" eaLnBrk="1" hangingPunct="1">
              <a:lnSpc>
                <a:spcPct val="80000"/>
              </a:lnSpc>
            </a:pPr>
            <a:r>
              <a:rPr lang="en-US" sz="1400" dirty="0" smtClean="0"/>
              <a:t>The Texas Medical Center Library</a:t>
            </a:r>
          </a:p>
          <a:p>
            <a:pPr marL="63500" eaLnBrk="1" hangingPunct="1">
              <a:lnSpc>
                <a:spcPct val="80000"/>
              </a:lnSpc>
            </a:pPr>
            <a:r>
              <a:rPr lang="en-US" sz="1200" dirty="0" smtClean="0"/>
              <a:t>kathryn.krause@exch.library.tmc.edu</a:t>
            </a:r>
          </a:p>
          <a:p>
            <a:pPr marL="63500" eaLnBrk="1" hangingPunct="1">
              <a:lnSpc>
                <a:spcPct val="80000"/>
              </a:lnSpc>
            </a:pPr>
            <a:endParaRPr lang="en-US" dirty="0" smtClean="0"/>
          </a:p>
          <a:p>
            <a:pPr marL="63500" eaLnBrk="1" hangingPunct="1">
              <a:lnSpc>
                <a:spcPct val="80000"/>
              </a:lnSpc>
            </a:pPr>
            <a:endParaRPr lang="en-US" dirty="0" smtClean="0"/>
          </a:p>
          <a:p>
            <a:endParaRPr lang="en-US" dirty="0"/>
          </a:p>
        </p:txBody>
      </p:sp>
      <p:sp>
        <p:nvSpPr>
          <p:cNvPr id="12" name="TextBox 11"/>
          <p:cNvSpPr txBox="1"/>
          <p:nvPr/>
        </p:nvSpPr>
        <p:spPr>
          <a:xfrm>
            <a:off x="4374292" y="4983480"/>
            <a:ext cx="3295135" cy="978729"/>
          </a:xfrm>
          <a:prstGeom prst="rect">
            <a:avLst/>
          </a:prstGeom>
          <a:noFill/>
        </p:spPr>
        <p:txBody>
          <a:bodyPr wrap="square" rtlCol="0">
            <a:spAutoFit/>
          </a:bodyPr>
          <a:lstStyle/>
          <a:p>
            <a:pPr marL="63500" eaLnBrk="1" hangingPunct="1">
              <a:lnSpc>
                <a:spcPct val="80000"/>
              </a:lnSpc>
            </a:pPr>
            <a:r>
              <a:rPr lang="en-US" dirty="0" smtClean="0"/>
              <a:t>Laurissa Gann, MSLS</a:t>
            </a:r>
          </a:p>
          <a:p>
            <a:pPr marL="63500" eaLnBrk="1" hangingPunct="1">
              <a:lnSpc>
                <a:spcPct val="80000"/>
              </a:lnSpc>
            </a:pPr>
            <a:r>
              <a:rPr lang="en-US" sz="1400" dirty="0" smtClean="0"/>
              <a:t>Outreach Librarian </a:t>
            </a:r>
          </a:p>
          <a:p>
            <a:pPr marL="63500" eaLnBrk="1" hangingPunct="1">
              <a:lnSpc>
                <a:spcPct val="80000"/>
              </a:lnSpc>
            </a:pPr>
            <a:r>
              <a:rPr lang="en-US" sz="1400" dirty="0" smtClean="0"/>
              <a:t>Research Medical Library, </a:t>
            </a:r>
          </a:p>
          <a:p>
            <a:pPr marL="63500" eaLnBrk="1" hangingPunct="1">
              <a:lnSpc>
                <a:spcPct val="80000"/>
              </a:lnSpc>
            </a:pPr>
            <a:r>
              <a:rPr lang="en-US" sz="1400" dirty="0" smtClean="0"/>
              <a:t>UT MD Anderson Cancer Center</a:t>
            </a:r>
          </a:p>
          <a:p>
            <a:pPr marL="63500" eaLnBrk="1" hangingPunct="1">
              <a:lnSpc>
                <a:spcPct val="80000"/>
              </a:lnSpc>
            </a:pPr>
            <a:r>
              <a:rPr lang="en-US" sz="1200" dirty="0" smtClean="0"/>
              <a:t>lgann@mdanderson.org</a:t>
            </a:r>
          </a:p>
        </p:txBody>
      </p:sp>
      <p:pic>
        <p:nvPicPr>
          <p:cNvPr id="1030" name="Picture 6"/>
          <p:cNvPicPr>
            <a:picLocks noChangeAspect="1" noChangeArrowheads="1"/>
          </p:cNvPicPr>
          <p:nvPr/>
        </p:nvPicPr>
        <p:blipFill>
          <a:blip r:embed="rId4" cstate="print"/>
          <a:srcRect l="11418" t="8710" r="13069" b="14579"/>
          <a:stretch>
            <a:fillRect/>
          </a:stretch>
        </p:blipFill>
        <p:spPr bwMode="auto">
          <a:xfrm>
            <a:off x="1007593" y="1769424"/>
            <a:ext cx="2566699" cy="29569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174172"/>
            <a:ext cx="7239000" cy="769258"/>
          </a:xfrm>
        </p:spPr>
        <p:txBody>
          <a:bodyPr>
            <a:normAutofit fontScale="90000"/>
          </a:bodyPr>
          <a:lstStyle/>
          <a:p>
            <a:pPr eaLnBrk="1" hangingPunct="1"/>
            <a:r>
              <a:rPr lang="en-US" dirty="0" smtClean="0"/>
              <a:t>5. How to submit  your article</a:t>
            </a:r>
          </a:p>
        </p:txBody>
      </p:sp>
      <p:pic>
        <p:nvPicPr>
          <p:cNvPr id="9220" name="Picture 4"/>
          <p:cNvPicPr>
            <a:picLocks noChangeAspect="1" noChangeArrowheads="1"/>
          </p:cNvPicPr>
          <p:nvPr/>
        </p:nvPicPr>
        <p:blipFill>
          <a:blip r:embed="rId3" cstate="print"/>
          <a:srcRect/>
          <a:stretch>
            <a:fillRect/>
          </a:stretch>
        </p:blipFill>
        <p:spPr bwMode="auto">
          <a:xfrm>
            <a:off x="2190750" y="1045029"/>
            <a:ext cx="4198301" cy="5508171"/>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rmAutofit/>
          </a:bodyPr>
          <a:lstStyle/>
          <a:p>
            <a:pPr eaLnBrk="1" hangingPunct="1"/>
            <a:r>
              <a:rPr lang="en-US" dirty="0" smtClean="0"/>
              <a:t>FOUR SUBMISSION METHODS</a:t>
            </a:r>
          </a:p>
        </p:txBody>
      </p:sp>
      <p:sp>
        <p:nvSpPr>
          <p:cNvPr id="32771" name="Content Placeholder 2"/>
          <p:cNvSpPr>
            <a:spLocks noGrp="1"/>
          </p:cNvSpPr>
          <p:nvPr>
            <p:ph idx="1"/>
          </p:nvPr>
        </p:nvSpPr>
        <p:spPr/>
        <p:txBody>
          <a:bodyPr/>
          <a:lstStyle/>
          <a:p>
            <a:pPr marL="622300" indent="-514350" eaLnBrk="1" hangingPunct="1">
              <a:buFont typeface="Trebuchet MS" pitchFamily="34" charset="0"/>
              <a:buAutoNum type="alphaLcPeriod"/>
            </a:pPr>
            <a:r>
              <a:rPr lang="en-US" sz="2400" dirty="0" smtClean="0"/>
              <a:t>Publish in a journal that deposits </a:t>
            </a:r>
            <a:r>
              <a:rPr lang="en-US" sz="2400" i="1" dirty="0" smtClean="0"/>
              <a:t>all</a:t>
            </a:r>
            <a:r>
              <a:rPr lang="en-US" sz="2400" dirty="0" smtClean="0"/>
              <a:t> final published articles in PubMed Central (PMC) without author involvement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4"/>
          <p:cNvPicPr>
            <a:picLocks noChangeAspect="1" noChangeArrowheads="1"/>
          </p:cNvPicPr>
          <p:nvPr/>
        </p:nvPicPr>
        <p:blipFill>
          <a:blip r:embed="rId3" cstate="print"/>
          <a:srcRect/>
          <a:stretch>
            <a:fillRect/>
          </a:stretch>
        </p:blipFill>
        <p:spPr bwMode="auto">
          <a:xfrm>
            <a:off x="0" y="0"/>
            <a:ext cx="9753600" cy="731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rmAutofit/>
          </a:bodyPr>
          <a:lstStyle/>
          <a:p>
            <a:pPr eaLnBrk="1" hangingPunct="1"/>
            <a:r>
              <a:rPr lang="en-US" dirty="0" smtClean="0"/>
              <a:t>FOUR SUBMISSION METHODS</a:t>
            </a:r>
          </a:p>
        </p:txBody>
      </p:sp>
      <p:sp>
        <p:nvSpPr>
          <p:cNvPr id="32771" name="Content Placeholder 2"/>
          <p:cNvSpPr>
            <a:spLocks noGrp="1"/>
          </p:cNvSpPr>
          <p:nvPr>
            <p:ph idx="1"/>
          </p:nvPr>
        </p:nvSpPr>
        <p:spPr/>
        <p:txBody>
          <a:bodyPr/>
          <a:lstStyle/>
          <a:p>
            <a:pPr marL="622300" indent="-514350" eaLnBrk="1" hangingPunct="1">
              <a:buFont typeface="Trebuchet MS" pitchFamily="34" charset="0"/>
              <a:buAutoNum type="alphaLcPeriod"/>
            </a:pPr>
            <a:r>
              <a:rPr lang="en-US" sz="2400" dirty="0" smtClean="0"/>
              <a:t>Publish in a journal that deposits </a:t>
            </a:r>
            <a:r>
              <a:rPr lang="en-US" sz="2400" i="1" dirty="0" smtClean="0"/>
              <a:t>all</a:t>
            </a:r>
            <a:r>
              <a:rPr lang="en-US" sz="2400" dirty="0" smtClean="0"/>
              <a:t> final published articles in PubMed Central (PMC) without author involvement</a:t>
            </a:r>
          </a:p>
          <a:p>
            <a:pPr marL="622300" indent="-514350" eaLnBrk="1" hangingPunct="1">
              <a:buFont typeface="Trebuchet MS" pitchFamily="34" charset="0"/>
              <a:buAutoNum type="alphaLcPeriod"/>
            </a:pPr>
            <a:r>
              <a:rPr lang="en-US" sz="2400" dirty="0" smtClean="0"/>
              <a:t>Make arrangements to have the publisher deposit a </a:t>
            </a:r>
            <a:r>
              <a:rPr lang="en-US" sz="2400" i="1" dirty="0" smtClean="0"/>
              <a:t>specific</a:t>
            </a:r>
            <a:r>
              <a:rPr lang="en-US" sz="2400" dirty="0" smtClean="0"/>
              <a:t> final published article in PubMed Central</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rmAutofit/>
          </a:bodyPr>
          <a:lstStyle/>
          <a:p>
            <a:pPr eaLnBrk="1" hangingPunct="1"/>
            <a:r>
              <a:rPr lang="en-US" dirty="0" smtClean="0"/>
              <a:t>FOUR SUBMISSION METHODS</a:t>
            </a:r>
          </a:p>
        </p:txBody>
      </p:sp>
      <p:sp>
        <p:nvSpPr>
          <p:cNvPr id="32771" name="Content Placeholder 2"/>
          <p:cNvSpPr>
            <a:spLocks noGrp="1"/>
          </p:cNvSpPr>
          <p:nvPr>
            <p:ph idx="1"/>
          </p:nvPr>
        </p:nvSpPr>
        <p:spPr/>
        <p:txBody>
          <a:bodyPr/>
          <a:lstStyle/>
          <a:p>
            <a:pPr marL="622300" indent="-514350" eaLnBrk="1" hangingPunct="1">
              <a:buFont typeface="Trebuchet MS" pitchFamily="34" charset="0"/>
              <a:buAutoNum type="alphaLcPeriod"/>
            </a:pPr>
            <a:r>
              <a:rPr lang="en-US" sz="2400" dirty="0" smtClean="0"/>
              <a:t>Publish in a journal that deposits </a:t>
            </a:r>
            <a:r>
              <a:rPr lang="en-US" sz="2400" i="1" dirty="0" smtClean="0"/>
              <a:t>all</a:t>
            </a:r>
            <a:r>
              <a:rPr lang="en-US" sz="2400" dirty="0" smtClean="0"/>
              <a:t> final published articles in PubMed Central (PMC) without author involvement</a:t>
            </a:r>
          </a:p>
          <a:p>
            <a:pPr marL="622300" indent="-514350" eaLnBrk="1" hangingPunct="1">
              <a:buFont typeface="Trebuchet MS" pitchFamily="34" charset="0"/>
              <a:buAutoNum type="alphaLcPeriod"/>
            </a:pPr>
            <a:r>
              <a:rPr lang="en-US" sz="2400" dirty="0" smtClean="0"/>
              <a:t>Make arrangements to have the publisher deposit a </a:t>
            </a:r>
            <a:r>
              <a:rPr lang="en-US" sz="2400" i="1" dirty="0" smtClean="0"/>
              <a:t>specific</a:t>
            </a:r>
            <a:r>
              <a:rPr lang="en-US" sz="2400" dirty="0" smtClean="0"/>
              <a:t> final published article in PubMed Central</a:t>
            </a:r>
          </a:p>
          <a:p>
            <a:pPr marL="622300" indent="-514350" eaLnBrk="1" hangingPunct="1">
              <a:buFont typeface="Trebuchet MS" pitchFamily="34" charset="0"/>
              <a:buAutoNum type="alphaLcPeriod"/>
            </a:pPr>
            <a:r>
              <a:rPr lang="en-US" sz="2400" dirty="0" smtClean="0"/>
              <a:t>Deposit peer-reviewed manuscripts via NIH Manuscript Submission (NIHMS) system</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5"/>
          <p:cNvPicPr>
            <a:picLocks noChangeAspect="1" noChangeArrowheads="1"/>
          </p:cNvPicPr>
          <p:nvPr/>
        </p:nvPicPr>
        <p:blipFill>
          <a:blip r:embed="rId3" cstate="print"/>
          <a:srcRect/>
          <a:stretch>
            <a:fillRect/>
          </a:stretch>
        </p:blipFill>
        <p:spPr bwMode="auto">
          <a:xfrm>
            <a:off x="-23813" y="-4763"/>
            <a:ext cx="9191626" cy="68675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p:cNvPicPr>
            <a:picLocks noChangeAspect="1" noChangeArrowheads="1"/>
          </p:cNvPicPr>
          <p:nvPr/>
        </p:nvPicPr>
        <p:blipFill>
          <a:blip r:embed="rId3" cstate="print"/>
          <a:srcRect/>
          <a:stretch>
            <a:fillRect/>
          </a:stretch>
        </p:blipFill>
        <p:spPr bwMode="auto">
          <a:xfrm>
            <a:off x="0" y="0"/>
            <a:ext cx="91027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2"/>
          <p:cNvPicPr>
            <a:picLocks noChangeAspect="1" noChangeArrowheads="1"/>
          </p:cNvPicPr>
          <p:nvPr/>
        </p:nvPicPr>
        <p:blipFill>
          <a:blip r:embed="rId3" cstate="print"/>
          <a:srcRect/>
          <a:stretch>
            <a:fillRect/>
          </a:stretch>
        </p:blipFill>
        <p:spPr bwMode="auto">
          <a:xfrm>
            <a:off x="0" y="0"/>
            <a:ext cx="9142413"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noChangeArrowheads="1"/>
          </p:cNvPicPr>
          <p:nvPr/>
        </p:nvPicPr>
        <p:blipFill>
          <a:blip r:embed="rId3" cstate="print"/>
          <a:srcRect/>
          <a:stretch>
            <a:fillRect/>
          </a:stretch>
        </p:blipFill>
        <p:spPr bwMode="auto">
          <a:xfrm>
            <a:off x="0" y="0"/>
            <a:ext cx="9321800" cy="6858000"/>
          </a:xfrm>
          <a:prstGeom prst="rect">
            <a:avLst/>
          </a:prstGeom>
          <a:noFill/>
          <a:ln w="9525">
            <a:noFill/>
            <a:miter lim="800000"/>
            <a:headEnd/>
            <a:tailEnd/>
          </a:ln>
        </p:spPr>
      </p:pic>
      <p:sp>
        <p:nvSpPr>
          <p:cNvPr id="3" name="Oval 2"/>
          <p:cNvSpPr/>
          <p:nvPr/>
        </p:nvSpPr>
        <p:spPr>
          <a:xfrm>
            <a:off x="6705600" y="4789488"/>
            <a:ext cx="2438400" cy="1190625"/>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9" descr="cid:image003.jpg@01CBD856.0F2FA980"/>
          <p:cNvPicPr>
            <a:picLocks noChangeAspect="1" noChangeArrowheads="1"/>
          </p:cNvPicPr>
          <p:nvPr/>
        </p:nvPicPr>
        <p:blipFill>
          <a:blip r:embed="rId3" r:link="rId4" cstate="print"/>
          <a:srcRect/>
          <a:stretch>
            <a:fillRect/>
          </a:stretch>
        </p:blipFill>
        <p:spPr bwMode="auto">
          <a:xfrm>
            <a:off x="335280" y="1653540"/>
            <a:ext cx="7610475" cy="2609850"/>
          </a:xfrm>
          <a:prstGeom prst="rect">
            <a:avLst/>
          </a:prstGeom>
          <a:noFill/>
          <a:ln w="9525">
            <a:noFill/>
            <a:miter lim="800000"/>
            <a:headEnd/>
            <a:tailEnd/>
          </a:ln>
        </p:spPr>
      </p:pic>
      <p:sp>
        <p:nvSpPr>
          <p:cNvPr id="4" name="TextBox 3"/>
          <p:cNvSpPr txBox="1"/>
          <p:nvPr/>
        </p:nvSpPr>
        <p:spPr>
          <a:xfrm>
            <a:off x="365760" y="4892040"/>
            <a:ext cx="7806690" cy="1200329"/>
          </a:xfrm>
          <a:prstGeom prst="rect">
            <a:avLst/>
          </a:prstGeom>
          <a:noFill/>
        </p:spPr>
        <p:txBody>
          <a:bodyPr wrap="square" rtlCol="0">
            <a:spAutoFit/>
          </a:bodyPr>
          <a:lstStyle/>
          <a:p>
            <a:r>
              <a:rPr lang="en-US" dirty="0" smtClean="0"/>
              <a:t>Example:  </a:t>
            </a:r>
          </a:p>
          <a:p>
            <a:endParaRPr lang="en-US" dirty="0" smtClean="0"/>
          </a:p>
          <a:p>
            <a:r>
              <a:rPr lang="en-US" dirty="0" smtClean="0">
                <a:hlinkClick r:id="rId5" action="ppaction://hlinkfile"/>
              </a:rPr>
              <a:t>http://www.ncbi.nlm.nih.gov/pmc/articles/PMC1805694/?tool=pubmed</a:t>
            </a:r>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dirty="0" smtClean="0"/>
              <a:t>CONTENTS</a:t>
            </a:r>
          </a:p>
        </p:txBody>
      </p:sp>
      <p:sp>
        <p:nvSpPr>
          <p:cNvPr id="14339" name="Content Placeholder 2"/>
          <p:cNvSpPr>
            <a:spLocks noGrp="1"/>
          </p:cNvSpPr>
          <p:nvPr>
            <p:ph idx="1"/>
          </p:nvPr>
        </p:nvSpPr>
        <p:spPr/>
        <p:txBody>
          <a:bodyPr>
            <a:normAutofit/>
          </a:bodyPr>
          <a:lstStyle/>
          <a:p>
            <a:pPr marL="624078" indent="-514350" eaLnBrk="1" fontAlgn="auto" hangingPunct="1">
              <a:spcAft>
                <a:spcPts val="0"/>
              </a:spcAft>
              <a:buClr>
                <a:schemeClr val="accent3"/>
              </a:buClr>
              <a:buFont typeface="+mj-lt"/>
              <a:buAutoNum type="arabicPeriod"/>
              <a:defRPr/>
            </a:pPr>
            <a:r>
              <a:rPr lang="en-US" dirty="0" smtClean="0"/>
              <a:t>Overview of the Policy</a:t>
            </a:r>
          </a:p>
          <a:p>
            <a:pPr marL="624078" indent="-514350" eaLnBrk="1" fontAlgn="auto" hangingPunct="1">
              <a:spcAft>
                <a:spcPts val="0"/>
              </a:spcAft>
              <a:buClr>
                <a:schemeClr val="accent3"/>
              </a:buClr>
              <a:buFont typeface="+mj-lt"/>
              <a:buAutoNum type="arabicPeriod"/>
              <a:defRPr/>
            </a:pPr>
            <a:r>
              <a:rPr lang="en-US" dirty="0" smtClean="0"/>
              <a:t>Who Has to Comply?</a:t>
            </a:r>
          </a:p>
          <a:p>
            <a:pPr marL="624078" indent="-514350" eaLnBrk="1" fontAlgn="auto" hangingPunct="1">
              <a:spcAft>
                <a:spcPts val="0"/>
              </a:spcAft>
              <a:buClr>
                <a:schemeClr val="accent3"/>
              </a:buClr>
              <a:buFont typeface="+mj-lt"/>
              <a:buAutoNum type="arabicPeriod"/>
              <a:defRPr/>
            </a:pPr>
            <a:r>
              <a:rPr lang="en-US" dirty="0" smtClean="0"/>
              <a:t>When do you Have to Comply? </a:t>
            </a:r>
          </a:p>
          <a:p>
            <a:pPr marL="624078" indent="-514350" eaLnBrk="1" fontAlgn="auto" hangingPunct="1">
              <a:spcAft>
                <a:spcPts val="0"/>
              </a:spcAft>
              <a:buClr>
                <a:schemeClr val="accent3"/>
              </a:buClr>
              <a:buFont typeface="+mj-lt"/>
              <a:buAutoNum type="arabicPeriod"/>
              <a:defRPr/>
            </a:pPr>
            <a:r>
              <a:rPr lang="en-US" dirty="0" smtClean="0"/>
              <a:t>How to Secure the Required Copyright</a:t>
            </a:r>
          </a:p>
          <a:p>
            <a:pPr marL="624078" indent="-514350" eaLnBrk="1" fontAlgn="auto" hangingPunct="1">
              <a:spcAft>
                <a:spcPts val="0"/>
              </a:spcAft>
              <a:buClr>
                <a:schemeClr val="accent3"/>
              </a:buClr>
              <a:buFont typeface="+mj-lt"/>
              <a:buAutoNum type="arabicPeriod"/>
              <a:defRPr/>
            </a:pPr>
            <a:r>
              <a:rPr lang="en-US" dirty="0" smtClean="0"/>
              <a:t>How to Submit your Article</a:t>
            </a:r>
          </a:p>
          <a:p>
            <a:pPr marL="624078" indent="-514350" eaLnBrk="1" fontAlgn="auto" hangingPunct="1">
              <a:spcAft>
                <a:spcPts val="0"/>
              </a:spcAft>
              <a:buClr>
                <a:schemeClr val="accent3"/>
              </a:buClr>
              <a:buFont typeface="+mj-lt"/>
              <a:buAutoNum type="arabicPeriod"/>
              <a:defRPr/>
            </a:pPr>
            <a:r>
              <a:rPr lang="en-US" dirty="0" smtClean="0"/>
              <a:t>How to Cite your Article</a:t>
            </a:r>
          </a:p>
          <a:p>
            <a:pPr marL="624078" indent="-514350" eaLnBrk="1" fontAlgn="auto" hangingPunct="1">
              <a:spcAft>
                <a:spcPts val="0"/>
              </a:spcAft>
              <a:buClr>
                <a:schemeClr val="accent3"/>
              </a:buClr>
              <a:buFont typeface="+mj-lt"/>
              <a:buAutoNum type="arabicPeriod"/>
              <a:defRPr/>
            </a:pPr>
            <a:r>
              <a:rPr lang="en-US" dirty="0" smtClean="0"/>
              <a:t>How to Cite with </a:t>
            </a:r>
            <a:r>
              <a:rPr lang="en-US" dirty="0" err="1" smtClean="0"/>
              <a:t>EndNote</a:t>
            </a:r>
            <a:endParaRPr lang="en-US" dirty="0" smtClean="0"/>
          </a:p>
          <a:p>
            <a:pPr marL="624078" indent="-514350" eaLnBrk="1" fontAlgn="auto" hangingPunct="1">
              <a:spcAft>
                <a:spcPts val="0"/>
              </a:spcAft>
              <a:buClr>
                <a:schemeClr val="accent3"/>
              </a:buClr>
              <a:buFont typeface="+mj-lt"/>
              <a:buAutoNum type="arabicPeriod"/>
              <a:defRPr/>
            </a:pPr>
            <a:r>
              <a:rPr lang="en-US" dirty="0" smtClean="0"/>
              <a:t>More Information Sources</a:t>
            </a:r>
          </a:p>
          <a:p>
            <a:pPr marL="624078" indent="-514350" eaLnBrk="1" fontAlgn="auto" hangingPunct="1">
              <a:spcAft>
                <a:spcPts val="0"/>
              </a:spcAft>
              <a:buClr>
                <a:schemeClr val="accent3"/>
              </a:buClr>
              <a:buFont typeface="+mj-lt"/>
              <a:buAutoNum type="arabicPeriod"/>
              <a:defRPr/>
            </a:pPr>
            <a:r>
              <a:rPr lang="en-US" dirty="0" smtClean="0"/>
              <a:t>Questions and Answers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320040"/>
            <a:ext cx="7239000" cy="754017"/>
          </a:xfrm>
        </p:spPr>
        <p:txBody>
          <a:bodyPr>
            <a:normAutofit/>
          </a:bodyPr>
          <a:lstStyle/>
          <a:p>
            <a:pPr eaLnBrk="1" hangingPunct="1"/>
            <a:r>
              <a:rPr lang="en-US" dirty="0" smtClean="0"/>
              <a:t>FOUR SUBMISSION METHODS</a:t>
            </a:r>
          </a:p>
        </p:txBody>
      </p:sp>
      <p:sp>
        <p:nvSpPr>
          <p:cNvPr id="32771" name="Content Placeholder 2"/>
          <p:cNvSpPr>
            <a:spLocks noGrp="1"/>
          </p:cNvSpPr>
          <p:nvPr>
            <p:ph idx="1"/>
          </p:nvPr>
        </p:nvSpPr>
        <p:spPr>
          <a:xfrm>
            <a:off x="457200" y="1204686"/>
            <a:ext cx="7239000" cy="5251050"/>
          </a:xfrm>
        </p:spPr>
        <p:txBody>
          <a:bodyPr/>
          <a:lstStyle/>
          <a:p>
            <a:pPr marL="622300" indent="-514350" eaLnBrk="1" hangingPunct="1">
              <a:buFont typeface="Trebuchet MS" pitchFamily="34" charset="0"/>
              <a:buAutoNum type="alphaLcPeriod"/>
            </a:pPr>
            <a:r>
              <a:rPr lang="en-US" sz="2400" dirty="0" smtClean="0"/>
              <a:t>Publish in a journal that deposits </a:t>
            </a:r>
            <a:r>
              <a:rPr lang="en-US" sz="2400" i="1" dirty="0" smtClean="0"/>
              <a:t>all</a:t>
            </a:r>
            <a:r>
              <a:rPr lang="en-US" sz="2400" dirty="0" smtClean="0"/>
              <a:t> final published articles in PubMed Central (PMC) without author involvement</a:t>
            </a:r>
          </a:p>
          <a:p>
            <a:pPr marL="622300" indent="-514350" eaLnBrk="1" hangingPunct="1">
              <a:buFont typeface="Trebuchet MS" pitchFamily="34" charset="0"/>
              <a:buAutoNum type="alphaLcPeriod"/>
            </a:pPr>
            <a:r>
              <a:rPr lang="en-US" sz="2400" dirty="0" smtClean="0"/>
              <a:t>Make arrangements to have the publisher deposit a </a:t>
            </a:r>
            <a:r>
              <a:rPr lang="en-US" sz="2400" i="1" dirty="0" smtClean="0"/>
              <a:t>specific</a:t>
            </a:r>
            <a:r>
              <a:rPr lang="en-US" sz="2400" dirty="0" smtClean="0"/>
              <a:t> final published article in PubMed Central</a:t>
            </a:r>
          </a:p>
          <a:p>
            <a:pPr marL="622300" indent="-514350" eaLnBrk="1" hangingPunct="1">
              <a:buFont typeface="Trebuchet MS" pitchFamily="34" charset="0"/>
              <a:buAutoNum type="alphaLcPeriod"/>
            </a:pPr>
            <a:r>
              <a:rPr lang="en-US" sz="2400" dirty="0" smtClean="0"/>
              <a:t>Deposit peer-reviewed manuscripts via NIH Manuscript Submission (NIHMS) system</a:t>
            </a:r>
          </a:p>
          <a:p>
            <a:pPr marL="622300" indent="-514350" eaLnBrk="1" hangingPunct="1">
              <a:buFont typeface="Trebuchet MS" pitchFamily="34" charset="0"/>
              <a:buAutoNum type="alphaLcPeriod"/>
            </a:pPr>
            <a:r>
              <a:rPr lang="en-US" sz="2400" dirty="0" smtClean="0"/>
              <a:t>Complete the submission process for a final peer-reviewed manuscript that the publisher has deposited in NIHMS</a:t>
            </a:r>
          </a:p>
        </p:txBody>
      </p:sp>
      <p:pic>
        <p:nvPicPr>
          <p:cNvPr id="4" name="Picture 12" descr="iStock_000004161969XSmall"/>
          <p:cNvPicPr>
            <a:picLocks noChangeAspect="1" noChangeArrowheads="1"/>
          </p:cNvPicPr>
          <p:nvPr/>
        </p:nvPicPr>
        <p:blipFill>
          <a:blip r:embed="rId3" cstate="print"/>
          <a:srcRect l="11250" t="20000" r="11250" b="14999"/>
          <a:stretch>
            <a:fillRect/>
          </a:stretch>
        </p:blipFill>
        <p:spPr bwMode="auto">
          <a:xfrm>
            <a:off x="4876800" y="5180012"/>
            <a:ext cx="2667000" cy="1677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normAutofit/>
          </a:bodyPr>
          <a:lstStyle/>
          <a:p>
            <a:pPr eaLnBrk="1" hangingPunct="1"/>
            <a:r>
              <a:rPr lang="en-US" dirty="0" smtClean="0"/>
              <a:t>6. HOW TO Cite YOUR ARTICLE</a:t>
            </a:r>
          </a:p>
        </p:txBody>
      </p:sp>
      <p:sp>
        <p:nvSpPr>
          <p:cNvPr id="27651" name="Content Placeholder 2"/>
          <p:cNvSpPr>
            <a:spLocks noGrp="1"/>
          </p:cNvSpPr>
          <p:nvPr>
            <p:ph idx="1"/>
          </p:nvPr>
        </p:nvSpPr>
        <p:spPr>
          <a:xfrm>
            <a:off x="2351314" y="6241143"/>
            <a:ext cx="348343" cy="214592"/>
          </a:xfrm>
        </p:spPr>
        <p:txBody>
          <a:bodyPr>
            <a:normAutofit fontScale="40000" lnSpcReduction="20000"/>
          </a:bodyPr>
          <a:lstStyle/>
          <a:p>
            <a:pPr eaLnBrk="1" hangingPunct="1">
              <a:buFont typeface="Georgia" pitchFamily="18" charset="0"/>
              <a:buNone/>
            </a:pPr>
            <a:endParaRPr lang="en-US" dirty="0" smtClean="0"/>
          </a:p>
        </p:txBody>
      </p:sp>
      <p:pic>
        <p:nvPicPr>
          <p:cNvPr id="27653" name="Picture 3"/>
          <p:cNvPicPr>
            <a:picLocks noChangeAspect="1" noChangeArrowheads="1"/>
          </p:cNvPicPr>
          <p:nvPr/>
        </p:nvPicPr>
        <p:blipFill>
          <a:blip r:embed="rId3" cstate="print"/>
          <a:srcRect/>
          <a:stretch>
            <a:fillRect/>
          </a:stretch>
        </p:blipFill>
        <p:spPr bwMode="auto">
          <a:xfrm>
            <a:off x="128655" y="2144684"/>
            <a:ext cx="7965275" cy="3864230"/>
          </a:xfrm>
          <a:prstGeom prst="rect">
            <a:avLst/>
          </a:prstGeom>
          <a:noFill/>
          <a:ln w="9525">
            <a:solidFill>
              <a:schemeClr val="accent1"/>
            </a:solidFill>
            <a:miter lim="800000"/>
            <a:headEnd/>
            <a:tailEnd/>
          </a:ln>
        </p:spPr>
      </p:pic>
      <p:sp>
        <p:nvSpPr>
          <p:cNvPr id="6" name="Oval 5"/>
          <p:cNvSpPr/>
          <p:nvPr/>
        </p:nvSpPr>
        <p:spPr>
          <a:xfrm>
            <a:off x="441762" y="5142573"/>
            <a:ext cx="2069209" cy="63411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normAutofit/>
          </a:bodyPr>
          <a:lstStyle/>
          <a:p>
            <a:pPr eaLnBrk="1" hangingPunct="1"/>
            <a:r>
              <a:rPr lang="en-US" dirty="0" smtClean="0"/>
              <a:t>HOW TO Cite YOUR ARTICLE</a:t>
            </a:r>
          </a:p>
        </p:txBody>
      </p:sp>
      <p:sp>
        <p:nvSpPr>
          <p:cNvPr id="27651" name="Content Placeholder 2"/>
          <p:cNvSpPr>
            <a:spLocks noGrp="1"/>
          </p:cNvSpPr>
          <p:nvPr>
            <p:ph idx="1"/>
          </p:nvPr>
        </p:nvSpPr>
        <p:spPr>
          <a:xfrm>
            <a:off x="457200" y="1609416"/>
            <a:ext cx="7239000" cy="2736673"/>
          </a:xfrm>
        </p:spPr>
        <p:txBody>
          <a:bodyPr>
            <a:normAutofit fontScale="77500" lnSpcReduction="20000"/>
          </a:bodyPr>
          <a:lstStyle/>
          <a:p>
            <a:pPr>
              <a:buNone/>
            </a:pPr>
            <a:endParaRPr lang="en-US" sz="11100" dirty="0" smtClean="0"/>
          </a:p>
          <a:p>
            <a:pPr>
              <a:buNone/>
            </a:pPr>
            <a:r>
              <a:rPr lang="en-US" sz="11100" dirty="0" smtClean="0">
                <a:solidFill>
                  <a:schemeClr val="tx2"/>
                </a:solidFill>
              </a:rPr>
              <a:t>PMCID</a:t>
            </a:r>
            <a:r>
              <a:rPr lang="en-US" sz="11100" dirty="0" smtClean="0"/>
              <a:t>  ≠ </a:t>
            </a:r>
            <a:r>
              <a:rPr lang="en-US" sz="11100" dirty="0" smtClean="0">
                <a:solidFill>
                  <a:schemeClr val="tx2"/>
                </a:solidFill>
              </a:rPr>
              <a:t>PMID</a:t>
            </a:r>
            <a:endParaRPr lang="en-US" sz="11100" dirty="0" smtClean="0"/>
          </a:p>
          <a:p>
            <a:pPr>
              <a:buNone/>
            </a:pPr>
            <a:endParaRPr lang="en-US" sz="11100" dirty="0" smtClean="0"/>
          </a:p>
          <a:p>
            <a:pPr>
              <a:buNone/>
            </a:pPr>
            <a:endParaRPr lang="en-US" sz="11100" dirty="0" smtClean="0"/>
          </a:p>
          <a:p>
            <a:pPr>
              <a:buNone/>
            </a:pPr>
            <a:endParaRPr lang="en-US" sz="11100" dirty="0" smtClean="0"/>
          </a:p>
          <a:p>
            <a:pPr>
              <a:buNone/>
            </a:pPr>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p:cNvPicPr>
            <a:picLocks noChangeAspect="1" noChangeArrowheads="1"/>
          </p:cNvPicPr>
          <p:nvPr/>
        </p:nvPicPr>
        <p:blipFill>
          <a:blip r:embed="rId3" cstate="print"/>
          <a:srcRect/>
          <a:stretch>
            <a:fillRect/>
          </a:stretch>
        </p:blipFill>
        <p:spPr bwMode="auto">
          <a:xfrm>
            <a:off x="-23813" y="-4763"/>
            <a:ext cx="9191626" cy="6867526"/>
          </a:xfrm>
          <a:prstGeom prst="rect">
            <a:avLst/>
          </a:prstGeom>
          <a:noFill/>
          <a:ln w="9525">
            <a:noFill/>
            <a:miter lim="800000"/>
            <a:headEnd/>
            <a:tailEnd/>
          </a:ln>
        </p:spPr>
      </p:pic>
      <p:sp>
        <p:nvSpPr>
          <p:cNvPr id="8" name="Left Arrow 7"/>
          <p:cNvSpPr/>
          <p:nvPr/>
        </p:nvSpPr>
        <p:spPr>
          <a:xfrm>
            <a:off x="5337175" y="5591175"/>
            <a:ext cx="793750" cy="3000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 name="Oval 3"/>
          <p:cNvSpPr/>
          <p:nvPr/>
        </p:nvSpPr>
        <p:spPr>
          <a:xfrm>
            <a:off x="3962400" y="5457371"/>
            <a:ext cx="1291771" cy="49348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normAutofit/>
          </a:bodyPr>
          <a:lstStyle/>
          <a:p>
            <a:pPr eaLnBrk="1" hangingPunct="1"/>
            <a:endParaRPr lang="en-US" dirty="0" smtClean="0"/>
          </a:p>
        </p:txBody>
      </p:sp>
      <p:pic>
        <p:nvPicPr>
          <p:cNvPr id="2050" name="Picture 2"/>
          <p:cNvPicPr>
            <a:picLocks noGrp="1" noChangeAspect="1" noChangeArrowheads="1"/>
          </p:cNvPicPr>
          <p:nvPr>
            <p:ph idx="1"/>
          </p:nvPr>
        </p:nvPicPr>
        <p:blipFill>
          <a:blip r:embed="rId3" cstate="print"/>
          <a:srcRect l="50116" t="12480" r="19535" b="6841"/>
          <a:stretch>
            <a:fillRect/>
          </a:stretch>
        </p:blipFill>
        <p:spPr bwMode="auto">
          <a:xfrm>
            <a:off x="337246" y="188686"/>
            <a:ext cx="7512636" cy="6241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normAutofit/>
          </a:bodyPr>
          <a:lstStyle/>
          <a:p>
            <a:pPr eaLnBrk="1" hangingPunct="1"/>
            <a:endParaRPr lang="en-US" dirty="0" smtClean="0"/>
          </a:p>
        </p:txBody>
      </p:sp>
      <p:sp>
        <p:nvSpPr>
          <p:cNvPr id="27651" name="Content Placeholder 2"/>
          <p:cNvSpPr>
            <a:spLocks noGrp="1"/>
          </p:cNvSpPr>
          <p:nvPr>
            <p:ph idx="1"/>
          </p:nvPr>
        </p:nvSpPr>
        <p:spPr>
          <a:xfrm>
            <a:off x="413657" y="2378673"/>
            <a:ext cx="7239000" cy="2736673"/>
          </a:xfrm>
        </p:spPr>
        <p:txBody>
          <a:bodyPr>
            <a:normAutofit fontScale="40000" lnSpcReduction="20000"/>
          </a:bodyPr>
          <a:lstStyle/>
          <a:p>
            <a:pPr lvl="1"/>
            <a:r>
              <a:rPr lang="en-US" sz="8000" i="1" dirty="0" smtClean="0"/>
              <a:t>Doe, John, Smith, Mary. Common Misuse of Insulin-Pumps. Journal of Juvenile Diabetes Studies. 2009 January 31; 145(7): 578-599. PMCID: PMC4842371</a:t>
            </a:r>
          </a:p>
          <a:p>
            <a:pPr lvl="1"/>
            <a:endParaRPr lang="en-US" sz="9300" dirty="0" smtClean="0"/>
          </a:p>
          <a:p>
            <a:pPr>
              <a:buNone/>
            </a:pPr>
            <a:endParaRPr lang="en-US" sz="11100" dirty="0" smtClean="0"/>
          </a:p>
          <a:p>
            <a:pPr>
              <a:buNone/>
            </a:pPr>
            <a:endParaRPr lang="en-US" sz="11100" dirty="0" smtClean="0"/>
          </a:p>
          <a:p>
            <a:pPr>
              <a:buNone/>
            </a:pPr>
            <a:endParaRPr lang="en-US" sz="11100" dirty="0" smtClean="0"/>
          </a:p>
          <a:p>
            <a:pPr>
              <a:buNone/>
            </a:pPr>
            <a:endParaRPr lang="en-US"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idx="1"/>
          </p:nvPr>
        </p:nvSpPr>
        <p:spPr>
          <a:xfrm>
            <a:off x="457200" y="449944"/>
            <a:ext cx="7239000" cy="3896146"/>
          </a:xfrm>
        </p:spPr>
        <p:txBody>
          <a:bodyPr>
            <a:normAutofit fontScale="25000" lnSpcReduction="20000"/>
          </a:bodyPr>
          <a:lstStyle/>
          <a:p>
            <a:pPr>
              <a:buNone/>
            </a:pPr>
            <a:r>
              <a:rPr lang="en-US" sz="9600" dirty="0" smtClean="0"/>
              <a:t>Articles don't get a PMCID number right away. </a:t>
            </a:r>
          </a:p>
          <a:p>
            <a:pPr>
              <a:buNone/>
            </a:pPr>
            <a:endParaRPr lang="en-US" sz="9600" dirty="0" smtClean="0"/>
          </a:p>
          <a:p>
            <a:pPr lvl="1"/>
            <a:r>
              <a:rPr lang="en-US" sz="8000" dirty="0" smtClean="0"/>
              <a:t>For Submission Methods A and B, use </a:t>
            </a:r>
            <a:r>
              <a:rPr lang="en-US" sz="8000" i="1" dirty="0" smtClean="0"/>
              <a:t>"PMC Journal - In Process"</a:t>
            </a:r>
            <a:r>
              <a:rPr lang="en-US" sz="8000" dirty="0" smtClean="0"/>
              <a:t>: </a:t>
            </a:r>
          </a:p>
          <a:p>
            <a:pPr lvl="2"/>
            <a:r>
              <a:rPr lang="en-US" sz="7700" i="1" dirty="0" smtClean="0"/>
              <a:t>Doe, John, Smith, Mary. Common Misuse of Insulin-Pumps. Journal of Juvenile Diabetes Studies. 2009 January 31; 145(7): 578-599. </a:t>
            </a:r>
            <a:r>
              <a:rPr lang="en-US" sz="7700" i="1" dirty="0" smtClean="0">
                <a:solidFill>
                  <a:schemeClr val="accent1">
                    <a:lumMod val="75000"/>
                  </a:schemeClr>
                </a:solidFill>
              </a:rPr>
              <a:t>PMCID: PMC Journal - In Process</a:t>
            </a:r>
          </a:p>
          <a:p>
            <a:pPr lvl="2"/>
            <a:endParaRPr lang="en-US" sz="7700" dirty="0" smtClean="0"/>
          </a:p>
          <a:p>
            <a:pPr lvl="2">
              <a:buNone/>
            </a:pPr>
            <a:endParaRPr lang="en-US" sz="7700" dirty="0" smtClean="0"/>
          </a:p>
          <a:p>
            <a:pPr lvl="1"/>
            <a:r>
              <a:rPr lang="en-US" sz="8000" dirty="0" smtClean="0"/>
              <a:t>For Submission Methods C and D, use the </a:t>
            </a:r>
            <a:r>
              <a:rPr lang="en-US" sz="8000" i="1" dirty="0" smtClean="0"/>
              <a:t>NIHMS ID number.</a:t>
            </a:r>
            <a:r>
              <a:rPr lang="en-US" sz="8000" dirty="0" smtClean="0"/>
              <a:t> </a:t>
            </a:r>
          </a:p>
          <a:p>
            <a:pPr lvl="2"/>
            <a:r>
              <a:rPr lang="en-US" sz="7700" i="1" dirty="0" smtClean="0"/>
              <a:t>Doe, John, Smith, Mary. Common Misuse of Insulin-Pumps. Journal of Juvenile Diabetes Studies. 2009 January 31; 145(7): 578-599. </a:t>
            </a:r>
            <a:r>
              <a:rPr lang="en-US" sz="7700" i="1" dirty="0" smtClean="0">
                <a:solidFill>
                  <a:schemeClr val="accent1">
                    <a:lumMod val="75000"/>
                  </a:schemeClr>
                </a:solidFill>
              </a:rPr>
              <a:t>NIHMSID: NIHMS12345</a:t>
            </a:r>
            <a:r>
              <a:rPr lang="en-US" sz="7700" dirty="0" smtClean="0">
                <a:solidFill>
                  <a:schemeClr val="accent1">
                    <a:lumMod val="75000"/>
                  </a:schemeClr>
                </a:solidFill>
              </a:rPr>
              <a:t> </a:t>
            </a:r>
          </a:p>
          <a:p>
            <a:pPr>
              <a:buNone/>
            </a:pPr>
            <a:endParaRPr lang="en-US" sz="11100" dirty="0" smtClean="0"/>
          </a:p>
          <a:p>
            <a:pPr>
              <a:buNone/>
            </a:pPr>
            <a:endParaRPr lang="en-US" sz="11100" dirty="0" smtClean="0"/>
          </a:p>
          <a:p>
            <a:pPr>
              <a:buNone/>
            </a:pPr>
            <a:endParaRPr lang="en-US" sz="11100" dirty="0" smtClean="0"/>
          </a:p>
          <a:p>
            <a:pPr>
              <a:buNone/>
            </a:pPr>
            <a:endParaRPr lang="en-US"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10594" name="Picture 2"/>
          <p:cNvPicPr>
            <a:picLocks noChangeAspect="1" noChangeArrowheads="1"/>
          </p:cNvPicPr>
          <p:nvPr/>
        </p:nvPicPr>
        <p:blipFill>
          <a:blip r:embed="rId3" cstate="print"/>
          <a:srcRect/>
          <a:stretch>
            <a:fillRect/>
          </a:stretch>
        </p:blipFill>
        <p:spPr bwMode="auto">
          <a:xfrm>
            <a:off x="0" y="0"/>
            <a:ext cx="9753600" cy="7315200"/>
          </a:xfrm>
          <a:prstGeom prst="rect">
            <a:avLst/>
          </a:prstGeom>
          <a:noFill/>
          <a:ln w="9525">
            <a:noFill/>
            <a:miter lim="800000"/>
            <a:headEnd/>
            <a:tailEnd/>
          </a:ln>
        </p:spPr>
      </p:pic>
      <p:sp>
        <p:nvSpPr>
          <p:cNvPr id="5" name="Oval 4"/>
          <p:cNvSpPr/>
          <p:nvPr/>
        </p:nvSpPr>
        <p:spPr>
          <a:xfrm>
            <a:off x="344385" y="3657600"/>
            <a:ext cx="9120250" cy="355072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08758" y="0"/>
            <a:ext cx="7387442" cy="1143000"/>
          </a:xfrm>
        </p:spPr>
        <p:txBody>
          <a:bodyPr>
            <a:normAutofit/>
          </a:bodyPr>
          <a:lstStyle/>
          <a:p>
            <a:pPr eaLnBrk="1" hangingPunct="1"/>
            <a:r>
              <a:rPr lang="en-US" dirty="0" smtClean="0"/>
              <a:t>7. how to Cite with endnote</a:t>
            </a:r>
          </a:p>
        </p:txBody>
      </p:sp>
      <p:sp>
        <p:nvSpPr>
          <p:cNvPr id="52227" name="Content Placeholder 2"/>
          <p:cNvSpPr>
            <a:spLocks noGrp="1"/>
          </p:cNvSpPr>
          <p:nvPr>
            <p:ph idx="1"/>
          </p:nvPr>
        </p:nvSpPr>
        <p:spPr/>
        <p:txBody>
          <a:bodyPr/>
          <a:lstStyle/>
          <a:p>
            <a:pPr lvl="1">
              <a:buNone/>
            </a:pPr>
            <a:endParaRPr lang="en-US" dirty="0" smtClean="0"/>
          </a:p>
          <a:p>
            <a:pPr lvl="1">
              <a:buNone/>
            </a:pPr>
            <a:endParaRPr lang="en-US" dirty="0" smtClean="0"/>
          </a:p>
          <a:p>
            <a:pPr eaLnBrk="1" hangingPunct="1">
              <a:buFont typeface="Wingdings 2" pitchFamily="18" charset="2"/>
              <a:buNone/>
            </a:pPr>
            <a:endParaRPr lang="en-US" dirty="0" smtClean="0"/>
          </a:p>
        </p:txBody>
      </p:sp>
      <p:pic>
        <p:nvPicPr>
          <p:cNvPr id="5" name="Picture 7"/>
          <p:cNvPicPr>
            <a:picLocks noChangeAspect="1" noChangeArrowheads="1"/>
          </p:cNvPicPr>
          <p:nvPr/>
        </p:nvPicPr>
        <p:blipFill>
          <a:blip r:embed="rId3" cstate="print"/>
          <a:srcRect/>
          <a:stretch>
            <a:fillRect/>
          </a:stretch>
        </p:blipFill>
        <p:spPr bwMode="auto">
          <a:xfrm>
            <a:off x="0" y="1504013"/>
            <a:ext cx="9363075" cy="5638800"/>
          </a:xfrm>
          <a:prstGeom prst="rect">
            <a:avLst/>
          </a:prstGeom>
          <a:noFill/>
          <a:ln w="9525">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7223696" y="5321508"/>
            <a:ext cx="1562100" cy="1247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a:stretch>
            <a:fillRect/>
          </a:stretch>
        </p:blipFill>
        <p:spPr bwMode="auto">
          <a:xfrm>
            <a:off x="6534149" y="0"/>
            <a:ext cx="1562100" cy="1247775"/>
          </a:xfrm>
          <a:prstGeom prst="rect">
            <a:avLst/>
          </a:prstGeom>
          <a:noFill/>
          <a:ln w="9525">
            <a:no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342432" y="196278"/>
            <a:ext cx="4171950" cy="5086350"/>
          </a:xfrm>
          <a:prstGeom prst="rect">
            <a:avLst/>
          </a:prstGeom>
          <a:noFill/>
          <a:ln w="9525">
            <a:noFill/>
            <a:miter lim="800000"/>
            <a:headEnd/>
            <a:tailEnd/>
          </a:ln>
        </p:spPr>
      </p:pic>
      <p:sp>
        <p:nvSpPr>
          <p:cNvPr id="2052" name="Rectangle 4"/>
          <p:cNvSpPr>
            <a:spLocks noChangeArrowheads="1"/>
          </p:cNvSpPr>
          <p:nvPr/>
        </p:nvSpPr>
        <p:spPr bwMode="auto">
          <a:xfrm>
            <a:off x="0" y="5541485"/>
            <a:ext cx="8604354"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dirty="0" err="1" smtClean="0" bmk="">
                <a:ln>
                  <a:noFill/>
                </a:ln>
                <a:solidFill>
                  <a:schemeClr val="tx1"/>
                </a:solidFill>
                <a:effectLst/>
                <a:latin typeface="+mj-lt"/>
                <a:ea typeface="Calibri" pitchFamily="34" charset="0"/>
                <a:cs typeface="Times New Roman" pitchFamily="18" charset="0"/>
              </a:rPr>
              <a:t>Papaioannou</a:t>
            </a:r>
            <a:r>
              <a:rPr kumimoji="0" lang="en-US" sz="1700" b="0" i="0" u="none" strike="noStrike" cap="none" normalizeH="0" baseline="0" dirty="0" smtClean="0" bmk="">
                <a:ln>
                  <a:noFill/>
                </a:ln>
                <a:solidFill>
                  <a:schemeClr val="tx1"/>
                </a:solidFill>
                <a:effectLst/>
                <a:latin typeface="+mj-lt"/>
                <a:ea typeface="Calibri" pitchFamily="34" charset="0"/>
                <a:cs typeface="Times New Roman" pitchFamily="18" charset="0"/>
              </a:rPr>
              <a:t> G, </a:t>
            </a:r>
            <a:r>
              <a:rPr kumimoji="0" lang="en-US" sz="1700" b="0" i="0" u="none" strike="noStrike" cap="none" normalizeH="0" baseline="0" dirty="0" err="1" smtClean="0" bmk="">
                <a:ln>
                  <a:noFill/>
                </a:ln>
                <a:solidFill>
                  <a:schemeClr val="tx1"/>
                </a:solidFill>
                <a:effectLst/>
                <a:latin typeface="+mj-lt"/>
                <a:ea typeface="Calibri" pitchFamily="34" charset="0"/>
                <a:cs typeface="Times New Roman" pitchFamily="18" charset="0"/>
              </a:rPr>
              <a:t>Sebire</a:t>
            </a:r>
            <a:r>
              <a:rPr kumimoji="0" lang="en-US" sz="1700" b="0" i="0" u="none" strike="noStrike" cap="none" normalizeH="0" baseline="0" dirty="0" smtClean="0" bmk="">
                <a:ln>
                  <a:noFill/>
                </a:ln>
                <a:solidFill>
                  <a:schemeClr val="tx1"/>
                </a:solidFill>
                <a:effectLst/>
                <a:latin typeface="+mj-lt"/>
                <a:ea typeface="Calibri" pitchFamily="34" charset="0"/>
                <a:cs typeface="Times New Roman" pitchFamily="18" charset="0"/>
              </a:rPr>
              <a:t> NJ, McHugh K. Imaging of the unusual pediatric '</a:t>
            </a:r>
            <a:r>
              <a:rPr kumimoji="0" lang="en-US" sz="1700" b="0" i="0" u="none" strike="noStrike" cap="none" normalizeH="0" baseline="0" dirty="0" err="1" smtClean="0" bmk="">
                <a:ln>
                  <a:noFill/>
                </a:ln>
                <a:solidFill>
                  <a:schemeClr val="tx1"/>
                </a:solidFill>
                <a:effectLst/>
                <a:latin typeface="+mj-lt"/>
                <a:ea typeface="Calibri" pitchFamily="34" charset="0"/>
                <a:cs typeface="Times New Roman" pitchFamily="18" charset="0"/>
              </a:rPr>
              <a:t>blastomas</a:t>
            </a:r>
            <a:r>
              <a:rPr kumimoji="0" lang="en-US" sz="1700" b="0" i="0" u="none" strike="noStrike" cap="none" normalizeH="0" baseline="0" dirty="0" smtClean="0" bmk="">
                <a:ln>
                  <a:noFill/>
                </a:ln>
                <a:solidFill>
                  <a:schemeClr val="tx1"/>
                </a:solidFill>
                <a:effectLst/>
                <a:latin typeface="+mj-lt"/>
                <a:ea typeface="Calibri" pitchFamily="34" charset="0"/>
                <a:cs typeface="Times New Roman" pitchFamily="18" charset="0"/>
              </a:rPr>
              <a:t>'. Cancer Imaging. 2009 February 25; 9(1):1-11. PMCID: PMC2651735.</a:t>
            </a:r>
            <a:endParaRPr kumimoji="0" lang="en-US" sz="1700" b="0" i="0" u="none" strike="noStrike" cap="none" normalizeH="0" baseline="0" dirty="0" smtClean="0">
              <a:ln>
                <a:noFill/>
              </a:ln>
              <a:solidFill>
                <a:schemeClr val="tx1"/>
              </a:solidFill>
              <a:effectLst/>
              <a:latin typeface="+mj-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dirty="0" smtClean="0"/>
              <a:t>1. OVERVIEW OF THE POLICY</a:t>
            </a:r>
          </a:p>
        </p:txBody>
      </p:sp>
      <p:pic>
        <p:nvPicPr>
          <p:cNvPr id="2050" name="Picture 2"/>
          <p:cNvPicPr>
            <a:picLocks noGrp="1" noChangeAspect="1" noChangeArrowheads="1"/>
          </p:cNvPicPr>
          <p:nvPr>
            <p:ph idx="1"/>
          </p:nvPr>
        </p:nvPicPr>
        <p:blipFill>
          <a:blip r:embed="rId3" cstate="print"/>
          <a:srcRect/>
          <a:stretch>
            <a:fillRect/>
          </a:stretch>
        </p:blipFill>
        <p:spPr bwMode="auto">
          <a:xfrm>
            <a:off x="845608" y="1609725"/>
            <a:ext cx="6462184" cy="4846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171450"/>
            <a:ext cx="7239000" cy="651510"/>
          </a:xfrm>
        </p:spPr>
        <p:txBody>
          <a:bodyPr/>
          <a:lstStyle/>
          <a:p>
            <a:pPr eaLnBrk="1" hangingPunct="1"/>
            <a:r>
              <a:rPr lang="en-US" dirty="0" smtClean="0"/>
              <a:t>7. more information</a:t>
            </a:r>
          </a:p>
        </p:txBody>
      </p:sp>
      <p:sp>
        <p:nvSpPr>
          <p:cNvPr id="53251" name="Rectangle 3"/>
          <p:cNvSpPr>
            <a:spLocks noGrp="1" noChangeArrowheads="1"/>
          </p:cNvSpPr>
          <p:nvPr>
            <p:ph idx="1"/>
          </p:nvPr>
        </p:nvSpPr>
        <p:spPr>
          <a:xfrm>
            <a:off x="137160" y="914400"/>
            <a:ext cx="7909559" cy="5541336"/>
          </a:xfrm>
        </p:spPr>
        <p:txBody>
          <a:bodyPr>
            <a:normAutofit fontScale="77500" lnSpcReduction="20000"/>
          </a:bodyPr>
          <a:lstStyle/>
          <a:p>
            <a:pPr>
              <a:lnSpc>
                <a:spcPct val="90000"/>
              </a:lnSpc>
            </a:pPr>
            <a:r>
              <a:rPr lang="en-US" dirty="0" smtClean="0"/>
              <a:t>NIH Manuscript Submission System (NIHMS)</a:t>
            </a:r>
          </a:p>
          <a:p>
            <a:pPr lvl="1">
              <a:lnSpc>
                <a:spcPct val="90000"/>
              </a:lnSpc>
            </a:pPr>
            <a:r>
              <a:rPr lang="en-US" u="sng" dirty="0" smtClean="0">
                <a:hlinkClick r:id="rId3"/>
              </a:rPr>
              <a:t>http://www.nihms.nih.gov/</a:t>
            </a:r>
            <a:endParaRPr lang="en-US" u="sng" dirty="0" smtClean="0"/>
          </a:p>
          <a:p>
            <a:pPr lvl="2">
              <a:lnSpc>
                <a:spcPct val="90000"/>
              </a:lnSpc>
            </a:pPr>
            <a:r>
              <a:rPr lang="en-US" u="sng" dirty="0" smtClean="0"/>
              <a:t>NIHMS FAQ</a:t>
            </a:r>
          </a:p>
          <a:p>
            <a:pPr lvl="3">
              <a:lnSpc>
                <a:spcPct val="90000"/>
              </a:lnSpc>
            </a:pPr>
            <a:r>
              <a:rPr lang="en-US" u="sng" dirty="0" smtClean="0">
                <a:hlinkClick r:id="rId4"/>
              </a:rPr>
              <a:t>http://www.nihms.nih.gov/help/faq.shtml</a:t>
            </a:r>
            <a:endParaRPr lang="en-US" u="sng" dirty="0" smtClean="0"/>
          </a:p>
          <a:p>
            <a:pPr lvl="2">
              <a:lnSpc>
                <a:spcPct val="90000"/>
              </a:lnSpc>
            </a:pPr>
            <a:r>
              <a:rPr lang="en-US" u="sng" dirty="0" smtClean="0"/>
              <a:t>NIHMS How To slide shows</a:t>
            </a:r>
          </a:p>
          <a:p>
            <a:pPr lvl="3">
              <a:lnSpc>
                <a:spcPct val="90000"/>
              </a:lnSpc>
            </a:pPr>
            <a:r>
              <a:rPr lang="en-US" u="sng" dirty="0" smtClean="0">
                <a:hlinkClick r:id="rId5"/>
              </a:rPr>
              <a:t>http://www.nihms.nih.gov/help/#slideshow</a:t>
            </a:r>
            <a:endParaRPr lang="en-US" u="sng" dirty="0" smtClean="0"/>
          </a:p>
          <a:p>
            <a:pPr lvl="2">
              <a:lnSpc>
                <a:spcPct val="90000"/>
              </a:lnSpc>
            </a:pPr>
            <a:r>
              <a:rPr lang="en-US" u="sng" dirty="0" smtClean="0"/>
              <a:t>NIHMS Helpdesk</a:t>
            </a:r>
          </a:p>
          <a:p>
            <a:pPr lvl="3">
              <a:lnSpc>
                <a:spcPct val="90000"/>
              </a:lnSpc>
            </a:pPr>
            <a:r>
              <a:rPr lang="en-US" u="sng" dirty="0" smtClean="0">
                <a:hlinkClick r:id="rId6"/>
              </a:rPr>
              <a:t>http://www.nihms.nih.gov/db/sub.cgi?page=email&amp;from=faq&amp;mid=</a:t>
            </a:r>
            <a:endParaRPr lang="en-US" u="sng" dirty="0" smtClean="0"/>
          </a:p>
          <a:p>
            <a:pPr>
              <a:lnSpc>
                <a:spcPct val="90000"/>
              </a:lnSpc>
            </a:pPr>
            <a:r>
              <a:rPr lang="en-US" dirty="0" smtClean="0"/>
              <a:t>NIH Public Access Policy</a:t>
            </a:r>
          </a:p>
          <a:p>
            <a:pPr lvl="1" eaLnBrk="1" hangingPunct="1">
              <a:lnSpc>
                <a:spcPct val="90000"/>
              </a:lnSpc>
            </a:pPr>
            <a:r>
              <a:rPr lang="en-US" u="sng" dirty="0" smtClean="0">
                <a:hlinkClick r:id="rId7"/>
              </a:rPr>
              <a:t>http://publicaccess.nih.gov/</a:t>
            </a:r>
            <a:endParaRPr lang="en-US" u="sng" dirty="0" smtClean="0"/>
          </a:p>
          <a:p>
            <a:pPr lvl="2">
              <a:lnSpc>
                <a:spcPct val="90000"/>
              </a:lnSpc>
            </a:pPr>
            <a:r>
              <a:rPr lang="en-US" u="sng" dirty="0" smtClean="0"/>
              <a:t>NIH Public Access FAQ</a:t>
            </a:r>
          </a:p>
          <a:p>
            <a:pPr lvl="3">
              <a:lnSpc>
                <a:spcPct val="90000"/>
              </a:lnSpc>
            </a:pPr>
            <a:r>
              <a:rPr lang="en-US" u="sng" dirty="0" smtClean="0"/>
              <a:t>http://publicaccess.nih.gov/FAQ.htm</a:t>
            </a:r>
          </a:p>
          <a:p>
            <a:pPr>
              <a:lnSpc>
                <a:spcPct val="90000"/>
              </a:lnSpc>
            </a:pPr>
            <a:r>
              <a:rPr lang="en-US" dirty="0" smtClean="0"/>
              <a:t>TMC Library Public Access Policy Page:</a:t>
            </a:r>
          </a:p>
          <a:p>
            <a:pPr lvl="1">
              <a:lnSpc>
                <a:spcPct val="90000"/>
              </a:lnSpc>
            </a:pPr>
            <a:r>
              <a:rPr lang="en-US" sz="2400" dirty="0" smtClean="0">
                <a:hlinkClick r:id="rId8"/>
              </a:rPr>
              <a:t>http://resource.library.tmc.edu/services/NIHPublicAccess.cfm</a:t>
            </a:r>
            <a:r>
              <a:rPr lang="en-US" sz="2400" dirty="0" smtClean="0"/>
              <a:t> </a:t>
            </a:r>
          </a:p>
          <a:p>
            <a:pPr>
              <a:lnSpc>
                <a:spcPct val="90000"/>
              </a:lnSpc>
            </a:pPr>
            <a:r>
              <a:rPr lang="en-US" u="sng" dirty="0" smtClean="0"/>
              <a:t>MD Anderson Cancer Center Library: NIH Manuscript Requirements</a:t>
            </a:r>
          </a:p>
          <a:p>
            <a:pPr lvl="1">
              <a:lnSpc>
                <a:spcPct val="90000"/>
              </a:lnSpc>
            </a:pPr>
            <a:r>
              <a:rPr lang="en-US" u="sng" dirty="0" smtClean="0">
                <a:solidFill>
                  <a:schemeClr val="accent2">
                    <a:lumMod val="75000"/>
                  </a:schemeClr>
                </a:solidFill>
              </a:rPr>
              <a:t>http://www.mdanderson.org/education-and-research/education-and-training/schools-and-programs/research-training/programs-and-courses/cancer-prevention-research-training-program/trainee-resources/index.html</a:t>
            </a:r>
          </a:p>
          <a:p>
            <a:pPr eaLnBrk="1" hangingPunct="1">
              <a:lnSpc>
                <a:spcPct val="90000"/>
              </a:lnSpc>
            </a:pPr>
            <a:r>
              <a:rPr lang="en-US" dirty="0" smtClean="0"/>
              <a:t>PubMed Central:</a:t>
            </a:r>
          </a:p>
          <a:p>
            <a:pPr lvl="1" eaLnBrk="1" hangingPunct="1">
              <a:lnSpc>
                <a:spcPct val="90000"/>
              </a:lnSpc>
            </a:pPr>
            <a:r>
              <a:rPr lang="en-US" u="sng" dirty="0" smtClean="0">
                <a:hlinkClick r:id="rId9"/>
              </a:rPr>
              <a:t>http://www.pubmedcentral.nih.gov</a:t>
            </a:r>
            <a:endParaRPr lang="en-US" u="sng" dirty="0" smtClean="0"/>
          </a:p>
          <a:p>
            <a:pPr eaLnBrk="1" hangingPunct="1">
              <a:lnSpc>
                <a:spcPct val="90000"/>
              </a:lnSpc>
              <a:buNone/>
            </a:pPr>
            <a:endParaRPr lang="en-US" u="sng" dirty="0" smtClean="0"/>
          </a:p>
          <a:p>
            <a:pPr lvl="1" eaLnBrk="1" hangingPunct="1">
              <a:lnSpc>
                <a:spcPct val="90000"/>
              </a:lnSpc>
            </a:pPr>
            <a:endParaRPr lang="en-US" u="sng"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dirty="0" smtClean="0"/>
              <a:t>8. QUESTIONS? </a:t>
            </a:r>
          </a:p>
        </p:txBody>
      </p:sp>
      <p:sp>
        <p:nvSpPr>
          <p:cNvPr id="53251" name="Rectangle 3"/>
          <p:cNvSpPr>
            <a:spLocks noGrp="1" noChangeArrowheads="1"/>
          </p:cNvSpPr>
          <p:nvPr>
            <p:ph idx="1"/>
          </p:nvPr>
        </p:nvSpPr>
        <p:spPr>
          <a:xfrm>
            <a:off x="225631" y="1609416"/>
            <a:ext cx="7742711" cy="4846320"/>
          </a:xfrm>
        </p:spPr>
        <p:txBody>
          <a:bodyPr/>
          <a:lstStyle/>
          <a:p>
            <a:pPr eaLnBrk="1" hangingPunct="1">
              <a:lnSpc>
                <a:spcPct val="90000"/>
              </a:lnSpc>
              <a:buNone/>
            </a:pPr>
            <a:endParaRPr lang="en-US" u="sng" dirty="0" smtClean="0"/>
          </a:p>
          <a:p>
            <a:pPr lvl="1" eaLnBrk="1" hangingPunct="1">
              <a:lnSpc>
                <a:spcPct val="90000"/>
              </a:lnSpc>
            </a:pPr>
            <a:endParaRPr lang="en-US" u="sng" dirty="0" smtClean="0"/>
          </a:p>
        </p:txBody>
      </p:sp>
      <p:pic>
        <p:nvPicPr>
          <p:cNvPr id="1027" name="Picture 3"/>
          <p:cNvPicPr>
            <a:picLocks noChangeAspect="1" noChangeArrowheads="1"/>
          </p:cNvPicPr>
          <p:nvPr/>
        </p:nvPicPr>
        <p:blipFill>
          <a:blip r:embed="rId3" cstate="print"/>
          <a:srcRect/>
          <a:stretch>
            <a:fillRect/>
          </a:stretch>
        </p:blipFill>
        <p:spPr bwMode="auto">
          <a:xfrm>
            <a:off x="1426556" y="2103120"/>
            <a:ext cx="5740054" cy="37490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07073" y="1188720"/>
            <a:ext cx="7772400" cy="1362075"/>
          </a:xfrm>
        </p:spPr>
        <p:txBody>
          <a:bodyPr/>
          <a:lstStyle/>
          <a:p>
            <a:pPr eaLnBrk="1" fontAlgn="auto" hangingPunct="1">
              <a:spcAft>
                <a:spcPts val="0"/>
              </a:spcAft>
              <a:defRPr/>
            </a:pPr>
            <a:r>
              <a:rPr dirty="0" smtClean="0">
                <a:solidFill>
                  <a:schemeClr val="tx2"/>
                </a:solidFill>
              </a:rPr>
              <a:t>	</a:t>
            </a:r>
            <a:endParaRPr dirty="0">
              <a:solidFill>
                <a:schemeClr val="tx2"/>
              </a:solidFill>
            </a:endParaRPr>
          </a:p>
        </p:txBody>
      </p:sp>
      <p:sp>
        <p:nvSpPr>
          <p:cNvPr id="38915" name="Text Placeholder 4"/>
          <p:cNvSpPr>
            <a:spLocks noGrp="1"/>
          </p:cNvSpPr>
          <p:nvPr>
            <p:ph type="body" idx="1"/>
          </p:nvPr>
        </p:nvSpPr>
        <p:spPr>
          <a:xfrm>
            <a:off x="447402" y="4511304"/>
            <a:ext cx="7772400" cy="1366982"/>
          </a:xfrm>
        </p:spPr>
        <p:txBody>
          <a:bodyPr>
            <a:normAutofit fontScale="92500" lnSpcReduction="20000"/>
          </a:bodyPr>
          <a:lstStyle/>
          <a:p>
            <a:pPr marL="45720" lvl="0" algn="l">
              <a:spcBef>
                <a:spcPts val="300"/>
              </a:spcBef>
              <a:buClr>
                <a:schemeClr val="accent3"/>
              </a:buClr>
              <a:buSzTx/>
              <a:defRPr/>
            </a:pPr>
            <a:endParaRPr lang="en-US" sz="3200" dirty="0" smtClean="0">
              <a:solidFill>
                <a:schemeClr val="tx2"/>
              </a:solidFill>
            </a:endParaRPr>
          </a:p>
          <a:p>
            <a:pPr marL="45720" lvl="0" algn="l">
              <a:spcBef>
                <a:spcPts val="300"/>
              </a:spcBef>
              <a:buClr>
                <a:schemeClr val="accent3"/>
              </a:buClr>
              <a:buSzTx/>
              <a:defRPr/>
            </a:pPr>
            <a:r>
              <a:rPr lang="en-US" sz="3200" dirty="0" smtClean="0">
                <a:solidFill>
                  <a:schemeClr val="tx2"/>
                </a:solidFill>
              </a:rPr>
              <a:t>Laurissa Gann</a:t>
            </a:r>
          </a:p>
          <a:p>
            <a:pPr marL="45720" lvl="0" algn="l">
              <a:spcBef>
                <a:spcPts val="300"/>
              </a:spcBef>
              <a:buClr>
                <a:schemeClr val="accent3"/>
              </a:buClr>
              <a:buSzTx/>
              <a:defRPr/>
            </a:pPr>
            <a:r>
              <a:rPr lang="en-US" sz="3200" dirty="0" smtClean="0">
                <a:solidFill>
                  <a:schemeClr val="tx2"/>
                </a:solidFill>
                <a:hlinkClick r:id="rId3"/>
              </a:rPr>
              <a:t>lgann@mdanderson.org</a:t>
            </a:r>
            <a:endParaRPr lang="en-US" sz="3200" dirty="0" smtClean="0">
              <a:solidFill>
                <a:schemeClr val="tx2"/>
              </a:solidFill>
            </a:endParaRPr>
          </a:p>
          <a:p>
            <a:pPr eaLnBrk="1" fontAlgn="auto" hangingPunct="1">
              <a:spcAft>
                <a:spcPts val="0"/>
              </a:spcAft>
              <a:buClr>
                <a:schemeClr val="accent3"/>
              </a:buClr>
              <a:buFont typeface="Georgia"/>
              <a:buNone/>
              <a:defRPr/>
            </a:pPr>
            <a:endParaRPr lang="en-US" sz="3200" dirty="0" smtClean="0"/>
          </a:p>
        </p:txBody>
      </p:sp>
      <p:sp>
        <p:nvSpPr>
          <p:cNvPr id="5" name="Text Placeholder 4"/>
          <p:cNvSpPr txBox="1">
            <a:spLocks/>
          </p:cNvSpPr>
          <p:nvPr/>
        </p:nvSpPr>
        <p:spPr bwMode="auto">
          <a:xfrm>
            <a:off x="491671" y="5536974"/>
            <a:ext cx="7772400" cy="15097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marL="45720" marR="0" lvl="0" indent="0" algn="l" defTabSz="914400" rtl="0" eaLnBrk="1" fontAlgn="auto" latinLnBrk="0" hangingPunct="1">
              <a:lnSpc>
                <a:spcPct val="100000"/>
              </a:lnSpc>
              <a:spcBef>
                <a:spcPts val="300"/>
              </a:spcBef>
              <a:spcAft>
                <a:spcPts val="0"/>
              </a:spcAft>
              <a:buClr>
                <a:schemeClr val="accent3"/>
              </a:buClr>
              <a:buSzTx/>
              <a:buFont typeface="Georgia"/>
              <a:buNone/>
              <a:tabLst/>
              <a:defRPr/>
            </a:pPr>
            <a:r>
              <a:rPr kumimoji="0" lang="en-US" sz="3200" b="0" i="0" u="none" strike="noStrike" kern="1200" cap="none" spc="0" normalizeH="0" baseline="0" noProof="0" dirty="0" smtClean="0">
                <a:ln>
                  <a:noFill/>
                </a:ln>
                <a:solidFill>
                  <a:schemeClr val="tx2"/>
                </a:solidFill>
                <a:effectLst/>
                <a:uLnTx/>
                <a:uFillTx/>
                <a:latin typeface="+mn-lt"/>
                <a:ea typeface="+mn-ea"/>
                <a:cs typeface="+mn-cs"/>
              </a:rPr>
              <a:t>Kathryn</a:t>
            </a:r>
            <a:r>
              <a:rPr kumimoji="0" lang="en-US" sz="3200" b="0" i="0" u="none" strike="noStrike" kern="1200" cap="none" spc="0" normalizeH="0" noProof="0" dirty="0" smtClean="0">
                <a:ln>
                  <a:noFill/>
                </a:ln>
                <a:solidFill>
                  <a:schemeClr val="tx2"/>
                </a:solidFill>
                <a:effectLst/>
                <a:uLnTx/>
                <a:uFillTx/>
                <a:latin typeface="+mn-lt"/>
                <a:ea typeface="+mn-ea"/>
                <a:cs typeface="+mn-cs"/>
              </a:rPr>
              <a:t> Krause</a:t>
            </a:r>
            <a:endParaRPr kumimoji="0" lang="en-US" sz="3200" b="0" i="0" u="none" strike="noStrike" kern="1200" cap="none" spc="0" normalizeH="0" baseline="0" noProof="0" dirty="0" smtClean="0">
              <a:ln>
                <a:noFill/>
              </a:ln>
              <a:solidFill>
                <a:schemeClr val="tx2"/>
              </a:solidFill>
              <a:effectLst/>
              <a:uLnTx/>
              <a:uFillTx/>
              <a:latin typeface="+mn-lt"/>
              <a:ea typeface="+mn-ea"/>
              <a:cs typeface="+mn-cs"/>
            </a:endParaRPr>
          </a:p>
          <a:p>
            <a:pPr marL="45720" marR="0" lvl="0" indent="0" algn="l" defTabSz="914400" rtl="0" eaLnBrk="1" fontAlgn="auto" latinLnBrk="0" hangingPunct="1">
              <a:lnSpc>
                <a:spcPct val="100000"/>
              </a:lnSpc>
              <a:spcBef>
                <a:spcPts val="300"/>
              </a:spcBef>
              <a:spcAft>
                <a:spcPts val="0"/>
              </a:spcAft>
              <a:buClr>
                <a:schemeClr val="accent3"/>
              </a:buClr>
              <a:buSzTx/>
              <a:buFont typeface="Georgia"/>
              <a:buNone/>
              <a:tabLst/>
              <a:defRPr/>
            </a:pPr>
            <a:r>
              <a:rPr lang="en-US" sz="3200" dirty="0" smtClean="0">
                <a:solidFill>
                  <a:schemeClr val="tx2"/>
                </a:solidFill>
                <a:latin typeface="+mn-lt"/>
                <a:cs typeface="+mn-cs"/>
                <a:hlinkClick r:id="rId4"/>
              </a:rPr>
              <a:t>k</a:t>
            </a:r>
            <a:r>
              <a:rPr kumimoji="0" lang="en-US" sz="3200" b="0" i="0" u="none" strike="noStrike" kern="1200" cap="none" spc="0" normalizeH="0" baseline="0" noProof="0" dirty="0" smtClean="0">
                <a:ln>
                  <a:noFill/>
                </a:ln>
                <a:solidFill>
                  <a:schemeClr val="tx2"/>
                </a:solidFill>
                <a:effectLst/>
                <a:uLnTx/>
                <a:uFillTx/>
                <a:latin typeface="+mn-lt"/>
                <a:ea typeface="+mn-ea"/>
                <a:cs typeface="+mn-cs"/>
                <a:hlinkClick r:id="rId4"/>
              </a:rPr>
              <a:t>athryn.krause@exch.library.tmc.edu</a:t>
            </a:r>
            <a:endParaRPr kumimoji="0" lang="en-US" sz="3200" b="0" i="0" u="none" strike="noStrike" kern="1200" cap="none" spc="0" normalizeH="0" baseline="0" noProof="0" dirty="0" smtClean="0">
              <a:ln>
                <a:noFill/>
              </a:ln>
              <a:solidFill>
                <a:schemeClr val="tx2"/>
              </a:solidFill>
              <a:effectLst/>
              <a:uLnTx/>
              <a:uFillTx/>
              <a:latin typeface="+mn-lt"/>
              <a:ea typeface="+mn-ea"/>
              <a:cs typeface="+mn-cs"/>
            </a:endParaRPr>
          </a:p>
        </p:txBody>
      </p:sp>
      <p:pic>
        <p:nvPicPr>
          <p:cNvPr id="11266" name="Picture 2"/>
          <p:cNvPicPr>
            <a:picLocks noChangeAspect="1" noChangeArrowheads="1"/>
          </p:cNvPicPr>
          <p:nvPr/>
        </p:nvPicPr>
        <p:blipFill>
          <a:blip r:embed="rId5" cstate="print"/>
          <a:srcRect/>
          <a:stretch>
            <a:fillRect/>
          </a:stretch>
        </p:blipFill>
        <p:spPr bwMode="auto">
          <a:xfrm>
            <a:off x="1264104" y="738189"/>
            <a:ext cx="5528581" cy="36748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771" y="4789714"/>
            <a:ext cx="7525657" cy="1175657"/>
          </a:xfrm>
        </p:spPr>
        <p:txBody>
          <a:bodyPr>
            <a:normAutofit/>
          </a:bodyPr>
          <a:lstStyle/>
          <a:p>
            <a:r>
              <a:rPr lang="en-US" dirty="0" smtClean="0"/>
              <a:t>BRJ				JAMA</a:t>
            </a:r>
            <a:br>
              <a:rPr lang="en-US" dirty="0" smtClean="0"/>
            </a:br>
            <a:r>
              <a:rPr lang="en-US" dirty="0" smtClean="0"/>
              <a:t>$25,000/year      $20,000/year</a:t>
            </a:r>
            <a:endParaRPr lang="en-US" dirty="0"/>
          </a:p>
        </p:txBody>
      </p:sp>
      <p:pic>
        <p:nvPicPr>
          <p:cNvPr id="3074" name="Picture 2"/>
          <p:cNvPicPr>
            <a:picLocks noGrp="1" noChangeAspect="1" noChangeArrowheads="1"/>
          </p:cNvPicPr>
          <p:nvPr>
            <p:ph idx="1"/>
          </p:nvPr>
        </p:nvPicPr>
        <p:blipFill>
          <a:blip r:embed="rId3" cstate="print"/>
          <a:srcRect/>
          <a:stretch>
            <a:fillRect/>
          </a:stretch>
        </p:blipFill>
        <p:spPr bwMode="auto">
          <a:xfrm>
            <a:off x="508001" y="833233"/>
            <a:ext cx="2510971" cy="3613921"/>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4412344" y="827778"/>
            <a:ext cx="2656113" cy="35923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p:cNvPicPr>
            <a:picLocks noGrp="1" noChangeAspect="1" noChangeArrowheads="1"/>
          </p:cNvPicPr>
          <p:nvPr>
            <p:ph idx="1"/>
          </p:nvPr>
        </p:nvPicPr>
        <p:blipFill>
          <a:blip r:embed="rId3" cstate="print"/>
          <a:srcRect b="10983"/>
          <a:stretch>
            <a:fillRect/>
          </a:stretch>
        </p:blipFill>
        <p:spPr bwMode="auto">
          <a:xfrm>
            <a:off x="204986" y="1509485"/>
            <a:ext cx="7841804" cy="2917372"/>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PubMed vs. PubMed Central</a:t>
            </a:r>
            <a:endParaRPr lang="en-US" dirty="0"/>
          </a:p>
        </p:txBody>
      </p:sp>
      <p:sp>
        <p:nvSpPr>
          <p:cNvPr id="3" name="Content Placeholder 2"/>
          <p:cNvSpPr>
            <a:spLocks noGrp="1"/>
          </p:cNvSpPr>
          <p:nvPr>
            <p:ph idx="1"/>
          </p:nvPr>
        </p:nvSpPr>
        <p:spPr/>
        <p:txBody>
          <a:bodyPr/>
          <a:lstStyle/>
          <a:p>
            <a:pPr>
              <a:buNone/>
            </a:pPr>
            <a:r>
              <a:rPr lang="en-US" sz="3200" b="1" dirty="0" smtClean="0"/>
              <a:t>PubMed Central (PMC):</a:t>
            </a:r>
          </a:p>
          <a:p>
            <a:r>
              <a:rPr lang="en-US" sz="2800" dirty="0" smtClean="0"/>
              <a:t>Online database of full-text, peer-reviewed journal articles </a:t>
            </a:r>
            <a:br>
              <a:rPr lang="en-US" sz="2800" dirty="0" smtClean="0"/>
            </a:br>
            <a:endParaRPr lang="en-US" sz="2800" dirty="0" smtClean="0"/>
          </a:p>
          <a:p>
            <a:pPr>
              <a:lnSpc>
                <a:spcPct val="90000"/>
              </a:lnSpc>
              <a:buNone/>
            </a:pPr>
            <a:r>
              <a:rPr lang="en-US" sz="3200" b="1" dirty="0" smtClean="0"/>
              <a:t>PubMed:</a:t>
            </a:r>
          </a:p>
          <a:p>
            <a:pPr>
              <a:lnSpc>
                <a:spcPct val="90000"/>
              </a:lnSpc>
            </a:pPr>
            <a:r>
              <a:rPr lang="en-US" sz="2800" dirty="0" smtClean="0"/>
              <a:t>Online database of citations of articles in  biomedical literature</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normAutofit/>
          </a:bodyPr>
          <a:lstStyle/>
          <a:p>
            <a:pPr eaLnBrk="1" hangingPunct="1"/>
            <a:r>
              <a:rPr lang="en-US" dirty="0" smtClean="0"/>
              <a:t>2. WHO HAS TO COMPLY? </a:t>
            </a:r>
          </a:p>
        </p:txBody>
      </p:sp>
      <p:pic>
        <p:nvPicPr>
          <p:cNvPr id="4098" name="Picture 2"/>
          <p:cNvPicPr>
            <a:picLocks noGrp="1" noChangeAspect="1" noChangeArrowheads="1"/>
          </p:cNvPicPr>
          <p:nvPr>
            <p:ph idx="1"/>
          </p:nvPr>
        </p:nvPicPr>
        <p:blipFill>
          <a:blip r:embed="rId3" cstate="print"/>
          <a:srcRect/>
          <a:stretch>
            <a:fillRect/>
          </a:stretch>
        </p:blipFill>
        <p:spPr bwMode="auto">
          <a:xfrm>
            <a:off x="1752600" y="1494291"/>
            <a:ext cx="4399417" cy="44605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normAutofit/>
          </a:bodyPr>
          <a:lstStyle/>
          <a:p>
            <a:pPr eaLnBrk="1" hangingPunct="1"/>
            <a:r>
              <a:rPr lang="en-US" dirty="0" smtClean="0"/>
              <a:t>WHO Is RESPONSIBLE?</a:t>
            </a:r>
          </a:p>
        </p:txBody>
      </p:sp>
      <p:pic>
        <p:nvPicPr>
          <p:cNvPr id="4098" name="Picture 2"/>
          <p:cNvPicPr>
            <a:picLocks noGrp="1" noChangeAspect="1" noChangeArrowheads="1"/>
          </p:cNvPicPr>
          <p:nvPr>
            <p:ph idx="1"/>
          </p:nvPr>
        </p:nvPicPr>
        <p:blipFill>
          <a:blip r:embed="rId3" cstate="print"/>
          <a:srcRect/>
          <a:stretch>
            <a:fillRect/>
          </a:stretch>
        </p:blipFill>
        <p:spPr bwMode="auto">
          <a:xfrm>
            <a:off x="1785129" y="1494290"/>
            <a:ext cx="4366888" cy="44275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Custom 3">
      <a:dk1>
        <a:sysClr val="windowText" lastClr="000000"/>
      </a:dk1>
      <a:lt1>
        <a:sysClr val="window" lastClr="FFFFFF"/>
      </a:lt1>
      <a:dk2>
        <a:srgbClr val="B13F9A"/>
      </a:dk2>
      <a:lt2>
        <a:srgbClr val="F4E7ED"/>
      </a:lt2>
      <a:accent1>
        <a:srgbClr val="B83D68"/>
      </a:accent1>
      <a:accent2>
        <a:srgbClr val="AC66BB"/>
      </a:accent2>
      <a:accent3>
        <a:srgbClr val="762753"/>
      </a:accent3>
      <a:accent4>
        <a:srgbClr val="F9B639"/>
      </a:accent4>
      <a:accent5>
        <a:srgbClr val="CF6DA4"/>
      </a:accent5>
      <a:accent6>
        <a:srgbClr val="762753"/>
      </a:accent6>
      <a:hlink>
        <a:srgbClr val="80316E"/>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0</TotalTime>
  <Words>2515</Words>
  <Application>Microsoft Office PowerPoint</Application>
  <PresentationFormat>On-screen Show (4:3)</PresentationFormat>
  <Paragraphs>370</Paragraphs>
  <Slides>42</Slides>
  <Notes>42</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Opulent</vt:lpstr>
      <vt:lpstr>Slide 1</vt:lpstr>
      <vt:lpstr>PRESENTERs</vt:lpstr>
      <vt:lpstr>CONTENTS</vt:lpstr>
      <vt:lpstr>1. OVERVIEW OF THE POLICY</vt:lpstr>
      <vt:lpstr>BRJ    JAMA $25,000/year      $20,000/year</vt:lpstr>
      <vt:lpstr>Slide 6</vt:lpstr>
      <vt:lpstr>PubMed vs. PubMed Central</vt:lpstr>
      <vt:lpstr>2. WHO HAS TO COMPLY? </vt:lpstr>
      <vt:lpstr>WHO Is RESPONSIBLE?</vt:lpstr>
      <vt:lpstr>3. When Do you have to comply?</vt:lpstr>
      <vt:lpstr>WHAT HAPPENS IF I DON’T COMPLY?</vt:lpstr>
      <vt:lpstr>WHAT DO I GET OUT OF IT?</vt:lpstr>
      <vt:lpstr>4. HOW TO SECURE THE REQUIRED COPYRIGHT</vt:lpstr>
      <vt:lpstr>Slide 14</vt:lpstr>
      <vt:lpstr>Slide 15</vt:lpstr>
      <vt:lpstr>Slide 16</vt:lpstr>
      <vt:lpstr>Slide 17</vt:lpstr>
      <vt:lpstr>Slide 18</vt:lpstr>
      <vt:lpstr>Slide 19</vt:lpstr>
      <vt:lpstr>5. How to submit  your article</vt:lpstr>
      <vt:lpstr>FOUR SUBMISSION METHODS</vt:lpstr>
      <vt:lpstr>Slide 22</vt:lpstr>
      <vt:lpstr>FOUR SUBMISSION METHODS</vt:lpstr>
      <vt:lpstr>FOUR SUBMISSION METHODS</vt:lpstr>
      <vt:lpstr>Slide 25</vt:lpstr>
      <vt:lpstr>Slide 26</vt:lpstr>
      <vt:lpstr>Slide 27</vt:lpstr>
      <vt:lpstr>Slide 28</vt:lpstr>
      <vt:lpstr>Slide 29</vt:lpstr>
      <vt:lpstr>FOUR SUBMISSION METHODS</vt:lpstr>
      <vt:lpstr>6. HOW TO Cite YOUR ARTICLE</vt:lpstr>
      <vt:lpstr>HOW TO Cite YOUR ARTICLE</vt:lpstr>
      <vt:lpstr>Slide 33</vt:lpstr>
      <vt:lpstr>Slide 34</vt:lpstr>
      <vt:lpstr>Slide 35</vt:lpstr>
      <vt:lpstr>Slide 36</vt:lpstr>
      <vt:lpstr>Slide 37</vt:lpstr>
      <vt:lpstr>7. how to Cite with endnote</vt:lpstr>
      <vt:lpstr>Slide 39</vt:lpstr>
      <vt:lpstr>7. more information</vt:lpstr>
      <vt:lpstr>8. QUESTIONS?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2011-03-01T20:36:18Z</dcterms:created>
  <dcterms:modified xsi:type="dcterms:W3CDTF">2011-03-15T19:50:51Z</dcterms:modified>
</cp:coreProperties>
</file>