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77" r:id="rId3"/>
    <p:sldId id="266" r:id="rId4"/>
    <p:sldId id="263" r:id="rId5"/>
    <p:sldId id="258" r:id="rId6"/>
    <p:sldId id="262" r:id="rId7"/>
    <p:sldId id="259" r:id="rId8"/>
    <p:sldId id="260" r:id="rId9"/>
    <p:sldId id="257" r:id="rId10"/>
    <p:sldId id="264" r:id="rId11"/>
    <p:sldId id="273" r:id="rId12"/>
    <p:sldId id="279" r:id="rId13"/>
    <p:sldId id="265" r:id="rId14"/>
    <p:sldId id="278" r:id="rId15"/>
    <p:sldId id="269" r:id="rId16"/>
    <p:sldId id="267" r:id="rId17"/>
    <p:sldId id="275" r:id="rId18"/>
    <p:sldId id="276" r:id="rId19"/>
    <p:sldId id="268" r:id="rId20"/>
    <p:sldId id="271" r:id="rId21"/>
    <p:sldId id="274" r:id="rId22"/>
    <p:sldId id="272" r:id="rId23"/>
    <p:sldId id="280" r:id="rId24"/>
    <p:sldId id="281" r:id="rId25"/>
    <p:sldId id="27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46" autoAdjust="0"/>
    <p:restoredTop sz="94660"/>
  </p:normalViewPr>
  <p:slideViewPr>
    <p:cSldViewPr>
      <p:cViewPr varScale="1">
        <p:scale>
          <a:sx n="68" d="100"/>
          <a:sy n="68" d="100"/>
        </p:scale>
        <p:origin x="-94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675C82A-4FEA-4A2E-A05C-9D34E7096F18}" type="datetimeFigureOut">
              <a:rPr lang="en-US" smtClean="0"/>
              <a:pPr/>
              <a:t>4/16/2012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05F1DDD-CD0F-4C30-A355-6E9E136C9B1F}" type="slidenum">
              <a:rPr lang="en-US" smtClean="0"/>
              <a:pPr/>
              <a:t>‹#›</a:t>
            </a:fld>
            <a:endParaRPr lang="en-US" dirty="0"/>
          </a:p>
        </p:txBody>
      </p:sp>
    </p:spTree>
    <p:extLst>
      <p:ext uri="{BB962C8B-B14F-4D97-AF65-F5344CB8AC3E}">
        <p14:creationId xmlns:p14="http://schemas.microsoft.com/office/powerpoint/2010/main" val="2735035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4476DE-8754-405E-9CDC-01F891223CED}" type="datetimeFigureOut">
              <a:rPr lang="en-US" smtClean="0"/>
              <a:pPr/>
              <a:t>4/16/2012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3D7CED-B60B-4915-BF0C-45F830D632A3}" type="slidenum">
              <a:rPr lang="en-US" smtClean="0"/>
              <a:pPr/>
              <a:t>‹#›</a:t>
            </a:fld>
            <a:endParaRPr lang="en-US" dirty="0"/>
          </a:p>
        </p:txBody>
      </p:sp>
    </p:spTree>
    <p:extLst>
      <p:ext uri="{BB962C8B-B14F-4D97-AF65-F5344CB8AC3E}">
        <p14:creationId xmlns:p14="http://schemas.microsoft.com/office/powerpoint/2010/main" val="3205384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or conversion of electronic documents and other such </a:t>
            </a:r>
            <a:r>
              <a:rPr lang="en-US" i="1" dirty="0" smtClean="0"/>
              <a:t>intangible</a:t>
            </a:r>
            <a:r>
              <a:rPr lang="en-US" dirty="0" smtClean="0"/>
              <a:t> items. In reaching its decision, the Court recognized what employers have long known - that electronic records and data are just as valuable, if not more valuable, than paper or hard copy documents. The Court left no doubt that, although not physical in nature, electronic data is “essential” in all aspects of business activities </a:t>
            </a:r>
          </a:p>
          <a:p>
            <a:r>
              <a:rPr lang="en-US" dirty="0" smtClean="0"/>
              <a:t>Trademarks, copyrights, patents, loan notes, and lease agreements.</a:t>
            </a:r>
          </a:p>
          <a:p>
            <a:r>
              <a:rPr lang="en-US" dirty="0" smtClean="0"/>
              <a:t>Misconduct case presen</a:t>
            </a:r>
            <a:r>
              <a:rPr lang="en-US" baseline="0" dirty="0" smtClean="0"/>
              <a:t>t the most compelling reason for “taking data into custody”</a:t>
            </a:r>
          </a:p>
          <a:p>
            <a:r>
              <a:rPr lang="en-US" baseline="0" dirty="0" smtClean="0"/>
              <a:t>Legal disputes as well</a:t>
            </a:r>
            <a:endParaRPr lang="en-US" dirty="0"/>
          </a:p>
        </p:txBody>
      </p:sp>
      <p:sp>
        <p:nvSpPr>
          <p:cNvPr id="4" name="Slide Number Placeholder 3"/>
          <p:cNvSpPr>
            <a:spLocks noGrp="1"/>
          </p:cNvSpPr>
          <p:nvPr>
            <p:ph type="sldNum" sz="quarter" idx="10"/>
          </p:nvPr>
        </p:nvSpPr>
        <p:spPr/>
        <p:txBody>
          <a:bodyPr/>
          <a:lstStyle/>
          <a:p>
            <a:fld id="{443D7CED-B60B-4915-BF0C-45F830D632A3}"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federal</a:t>
            </a:r>
            <a:r>
              <a:rPr lang="en-US" baseline="0" dirty="0" smtClean="0"/>
              <a:t> agencies have statements of policies regarding data sharing.  Support for research is a national investment. Data is the core product of that investment.</a:t>
            </a:r>
            <a:endParaRPr lang="en-US" dirty="0"/>
          </a:p>
        </p:txBody>
      </p:sp>
      <p:sp>
        <p:nvSpPr>
          <p:cNvPr id="4" name="Slide Number Placeholder 3"/>
          <p:cNvSpPr>
            <a:spLocks noGrp="1"/>
          </p:cNvSpPr>
          <p:nvPr>
            <p:ph type="sldNum" sz="quarter" idx="10"/>
          </p:nvPr>
        </p:nvSpPr>
        <p:spPr/>
        <p:txBody>
          <a:bodyPr/>
          <a:lstStyle/>
          <a:p>
            <a:fld id="{443D7CED-B60B-4915-BF0C-45F830D632A3}"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43D7CED-B60B-4915-BF0C-45F830D632A3}" type="slidenum">
              <a:rPr lang="en-US" smtClean="0"/>
              <a:pPr/>
              <a:t>12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43D7CED-B60B-4915-BF0C-45F830D632A3}" type="slidenum">
              <a:rPr lang="en-US" smtClean="0"/>
              <a:pPr/>
              <a:t>14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Besides which the institution</a:t>
            </a:r>
            <a:r>
              <a:rPr lang="en-US" baseline="0" dirty="0" smtClean="0"/>
              <a:t> owns the data!</a:t>
            </a:r>
            <a:endParaRPr lang="en-US" dirty="0"/>
          </a:p>
        </p:txBody>
      </p:sp>
      <p:sp>
        <p:nvSpPr>
          <p:cNvPr id="4" name="Slide Number Placeholder 3"/>
          <p:cNvSpPr>
            <a:spLocks noGrp="1"/>
          </p:cNvSpPr>
          <p:nvPr>
            <p:ph type="sldNum" sz="quarter" idx="10"/>
          </p:nvPr>
        </p:nvSpPr>
        <p:spPr/>
        <p:txBody>
          <a:bodyPr/>
          <a:lstStyle/>
          <a:p>
            <a:fld id="{443D7CED-B60B-4915-BF0C-45F830D632A3}" type="slidenum">
              <a:rPr lang="en-US" smtClean="0"/>
              <a:pPr/>
              <a:t>15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43D7CED-B60B-4915-BF0C-45F830D632A3}" type="slidenum">
              <a:rPr lang="en-US" smtClean="0"/>
              <a:pPr/>
              <a:t>19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Evaluate risks</a:t>
            </a:r>
            <a:r>
              <a:rPr lang="en-US" baseline="0" dirty="0" smtClean="0"/>
              <a:t> of keeping any data with the potential for pii</a:t>
            </a:r>
          </a:p>
          <a:p>
            <a:r>
              <a:rPr lang="en-US" baseline="0" dirty="0" smtClean="0"/>
              <a:t>Evaluate the storage and upgrade to newer storage platforms cost</a:t>
            </a:r>
          </a:p>
          <a:p>
            <a:r>
              <a:rPr lang="en-US" baseline="0" dirty="0" smtClean="0"/>
              <a:t>Data destruction procedures should include: destroying drafts, erasing is not enough, overwrite and reformat, most effective means is physical destruction shredding deleting files from the hard drive destroy flash drive paper and cd shreed.</a:t>
            </a:r>
          </a:p>
          <a:p>
            <a:endParaRPr lang="en-US" dirty="0"/>
          </a:p>
        </p:txBody>
      </p:sp>
      <p:sp>
        <p:nvSpPr>
          <p:cNvPr id="4" name="Slide Number Placeholder 3"/>
          <p:cNvSpPr>
            <a:spLocks noGrp="1"/>
          </p:cNvSpPr>
          <p:nvPr>
            <p:ph type="sldNum" sz="quarter" idx="10"/>
          </p:nvPr>
        </p:nvSpPr>
        <p:spPr/>
        <p:txBody>
          <a:bodyPr/>
          <a:lstStyle/>
          <a:p>
            <a:fld id="{443D7CED-B60B-4915-BF0C-45F830D632A3}" type="slidenum">
              <a:rPr lang="en-US" smtClean="0"/>
              <a:pPr/>
              <a:t>23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F544F8-9D6D-42D5-B71C-A16E53D6ECD2}" type="datetimeFigureOut">
              <a:rPr lang="en-US" smtClean="0"/>
              <a:pPr/>
              <a:t>4/16/2012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0122DF-A5CB-4E7D-AAF9-9B5BF777002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F544F8-9D6D-42D5-B71C-A16E53D6ECD2}" type="datetimeFigureOut">
              <a:rPr lang="en-US" smtClean="0"/>
              <a:pPr/>
              <a:t>4/16/2012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0122DF-A5CB-4E7D-AAF9-9B5BF777002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judiciary.house.gov/issues/issues_patentreformact2011.htmlhttp:/judiciary.house.gov/issues/issues_patentreformact2011.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nsf.gov/pubs/policydocs/pappguide/nsf11001/gpg_2.jsp" TargetMode="External"/><Relationship Id="rId2" Type="http://schemas.openxmlformats.org/officeDocument/2006/relationships/hyperlink" Target="http://www.nsf.gov/pubs/policydocs/pappguide/nsf11001/aag_6.jsp"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sjw3\Desktop\MP900442409(2).JPG"/>
          <p:cNvPicPr>
            <a:picLocks noChangeAspect="1" noChangeArrowheads="1"/>
          </p:cNvPicPr>
          <p:nvPr/>
        </p:nvPicPr>
        <p:blipFill>
          <a:blip r:embed="rId2" cstate="print"/>
          <a:srcRect/>
          <a:stretch>
            <a:fillRect/>
          </a:stretch>
        </p:blipFill>
        <p:spPr bwMode="auto">
          <a:xfrm>
            <a:off x="0" y="0"/>
            <a:ext cx="9236364" cy="6858000"/>
          </a:xfrm>
          <a:prstGeom prst="rect">
            <a:avLst/>
          </a:prstGeom>
          <a:noFill/>
        </p:spPr>
      </p:pic>
      <p:sp>
        <p:nvSpPr>
          <p:cNvPr id="2" name="Title 1"/>
          <p:cNvSpPr>
            <a:spLocks noGrp="1"/>
          </p:cNvSpPr>
          <p:nvPr>
            <p:ph type="ctrTitle"/>
          </p:nvPr>
        </p:nvSpPr>
        <p:spPr>
          <a:xfrm>
            <a:off x="-152400" y="2286000"/>
            <a:ext cx="5257800" cy="1314450"/>
          </a:xfrm>
        </p:spPr>
        <p:txBody>
          <a:bodyPr>
            <a:normAutofit fontScale="90000"/>
          </a:bodyPr>
          <a:lstStyle/>
          <a:p>
            <a:r>
              <a:rPr lang="en-US" dirty="0" smtClean="0"/>
              <a:t>Compliance: E-Science Mandates and Policies</a:t>
            </a:r>
            <a:endParaRPr lang="en-US" dirty="0"/>
          </a:p>
        </p:txBody>
      </p:sp>
      <p:sp>
        <p:nvSpPr>
          <p:cNvPr id="3" name="Subtitle 2"/>
          <p:cNvSpPr>
            <a:spLocks noGrp="1"/>
          </p:cNvSpPr>
          <p:nvPr>
            <p:ph type="subTitle" idx="1"/>
          </p:nvPr>
        </p:nvSpPr>
        <p:spPr>
          <a:xfrm>
            <a:off x="304800" y="3886200"/>
            <a:ext cx="4038600" cy="1752600"/>
          </a:xfrm>
        </p:spPr>
        <p:txBody>
          <a:bodyPr>
            <a:normAutofit fontScale="70000" lnSpcReduction="20000"/>
          </a:bodyPr>
          <a:lstStyle/>
          <a:p>
            <a:r>
              <a:rPr lang="en-US" b="1" dirty="0" smtClean="0">
                <a:solidFill>
                  <a:schemeClr val="tx1"/>
                </a:solidFill>
              </a:rPr>
              <a:t>Sarah J. White</a:t>
            </a:r>
          </a:p>
          <a:p>
            <a:r>
              <a:rPr lang="en-US" b="1" dirty="0" smtClean="0">
                <a:solidFill>
                  <a:schemeClr val="tx1"/>
                </a:solidFill>
              </a:rPr>
              <a:t>Director of Research Compliance</a:t>
            </a:r>
          </a:p>
          <a:p>
            <a:r>
              <a:rPr lang="en-US" b="1" dirty="0" smtClean="0">
                <a:solidFill>
                  <a:schemeClr val="tx1"/>
                </a:solidFill>
              </a:rPr>
              <a:t>Rice University</a:t>
            </a:r>
          </a:p>
          <a:p>
            <a:r>
              <a:rPr lang="en-US" b="1" dirty="0" smtClean="0">
                <a:solidFill>
                  <a:schemeClr val="tx1"/>
                </a:solidFill>
              </a:rPr>
              <a:t>April 4, 2012</a:t>
            </a:r>
            <a:endParaRPr lang="en-US"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all data need to be shared?</a:t>
            </a:r>
            <a:endParaRPr lang="en-US" dirty="0"/>
          </a:p>
        </p:txBody>
      </p:sp>
      <p:sp>
        <p:nvSpPr>
          <p:cNvPr id="3" name="Content Placeholder 2"/>
          <p:cNvSpPr>
            <a:spLocks noGrp="1"/>
          </p:cNvSpPr>
          <p:nvPr>
            <p:ph idx="1"/>
          </p:nvPr>
        </p:nvSpPr>
        <p:spPr/>
        <p:txBody>
          <a:bodyPr>
            <a:normAutofit lnSpcReduction="10000"/>
          </a:bodyPr>
          <a:lstStyle/>
          <a:p>
            <a:r>
              <a:rPr lang="en-US" dirty="0" smtClean="0"/>
              <a:t>No--A key to working with data which involves human subjects is knowing when and how Privacy </a:t>
            </a:r>
            <a:r>
              <a:rPr lang="en-US" dirty="0"/>
              <a:t>R</a:t>
            </a:r>
            <a:r>
              <a:rPr lang="en-US" dirty="0" smtClean="0"/>
              <a:t>ules apply.</a:t>
            </a:r>
          </a:p>
          <a:p>
            <a:pPr lvl="1"/>
            <a:r>
              <a:rPr lang="en-US" dirty="0" smtClean="0"/>
              <a:t>HIPAA Health Insurance Portability and Accountability Act</a:t>
            </a:r>
          </a:p>
          <a:p>
            <a:pPr lvl="2"/>
            <a:r>
              <a:rPr lang="en-US" dirty="0" smtClean="0"/>
              <a:t>Cannot disclose personally identifiable data</a:t>
            </a:r>
          </a:p>
          <a:p>
            <a:pPr lvl="2"/>
            <a:r>
              <a:rPr lang="en-US" dirty="0" smtClean="0"/>
              <a:t>PI needs to identify the use of identifiable data in data sharing plan</a:t>
            </a:r>
          </a:p>
          <a:p>
            <a:pPr lvl="2"/>
            <a:r>
              <a:rPr lang="en-US" dirty="0" smtClean="0"/>
              <a:t>Informed Consent plans must fully inform participants of the intended use of the data being collected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De-Identification of Data</a:t>
            </a:r>
            <a:endParaRPr lang="en-US" dirty="0"/>
          </a:p>
        </p:txBody>
      </p:sp>
      <p:sp>
        <p:nvSpPr>
          <p:cNvPr id="3" name="Content Placeholder 2"/>
          <p:cNvSpPr>
            <a:spLocks noGrp="1"/>
          </p:cNvSpPr>
          <p:nvPr>
            <p:ph idx="1"/>
          </p:nvPr>
        </p:nvSpPr>
        <p:spPr/>
        <p:txBody>
          <a:bodyPr/>
          <a:lstStyle/>
          <a:p>
            <a:r>
              <a:rPr lang="en-US" dirty="0" smtClean="0"/>
              <a:t>Under Privacy rules the following must be removed from data sets:</a:t>
            </a:r>
          </a:p>
          <a:p>
            <a:pPr lvl="1"/>
            <a:r>
              <a:rPr lang="en-US" dirty="0" smtClean="0"/>
              <a:t>Geographic information</a:t>
            </a:r>
          </a:p>
          <a:p>
            <a:pPr lvl="1"/>
            <a:r>
              <a:rPr lang="en-US" dirty="0" smtClean="0"/>
              <a:t>Dates of birth, hospital admission/discharge, death</a:t>
            </a:r>
          </a:p>
          <a:p>
            <a:pPr lvl="1"/>
            <a:r>
              <a:rPr lang="en-US" dirty="0" smtClean="0"/>
              <a:t>Address, e-mail, phone, SSN, license plate, or any other unique numbering</a:t>
            </a:r>
          </a:p>
          <a:p>
            <a:pPr lvl="1"/>
            <a:r>
              <a:rPr lang="en-US" dirty="0" smtClean="0"/>
              <a:t>Finger prints, voice prints, photos or images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Data Access Issues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Freedom of Information ACT (FOIA)</a:t>
            </a:r>
          </a:p>
          <a:p>
            <a:pPr lvl="1"/>
            <a:r>
              <a:rPr lang="en-US" dirty="0" smtClean="0"/>
              <a:t>Pertains to federally sponsored research</a:t>
            </a:r>
          </a:p>
          <a:p>
            <a:pPr lvl="1"/>
            <a:r>
              <a:rPr lang="en-US" dirty="0" smtClean="0"/>
              <a:t>Research data may be requested under two circumstances:</a:t>
            </a:r>
          </a:p>
          <a:p>
            <a:pPr lvl="2"/>
            <a:r>
              <a:rPr lang="en-US" dirty="0" smtClean="0"/>
              <a:t>It has been published in a peer reviewed scientific or technical or</a:t>
            </a:r>
          </a:p>
          <a:p>
            <a:pPr lvl="2"/>
            <a:r>
              <a:rPr lang="en-US" dirty="0" smtClean="0"/>
              <a:t>The federal agency publically cites the research findings in support of an agency action</a:t>
            </a:r>
          </a:p>
          <a:p>
            <a:r>
              <a:rPr lang="en-US" dirty="0" smtClean="0"/>
              <a:t>Family Educational Rights and Privacy Acts (FERPA)</a:t>
            </a:r>
          </a:p>
          <a:p>
            <a:pPr lvl="1"/>
            <a:r>
              <a:rPr lang="en-US" dirty="0" smtClean="0"/>
              <a:t>Pertains to non-public student records and the data associated with them</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Proprietary Data</a:t>
            </a:r>
            <a:endParaRPr lang="en-US" dirty="0"/>
          </a:p>
        </p:txBody>
      </p:sp>
      <p:sp>
        <p:nvSpPr>
          <p:cNvPr id="3" name="Content Placeholder 2"/>
          <p:cNvSpPr>
            <a:spLocks noGrp="1"/>
          </p:cNvSpPr>
          <p:nvPr>
            <p:ph idx="1"/>
          </p:nvPr>
        </p:nvSpPr>
        <p:spPr/>
        <p:txBody>
          <a:bodyPr/>
          <a:lstStyle/>
          <a:p>
            <a:r>
              <a:rPr lang="en-US" dirty="0" smtClean="0"/>
              <a:t>Access to data collected may be restricted because of co-funding from private sources, or there are patent issues.</a:t>
            </a:r>
          </a:p>
          <a:p>
            <a:r>
              <a:rPr lang="en-US" dirty="0" smtClean="0"/>
              <a:t>Any restrictions due to IP concerns must be identified in the data sharing plan</a:t>
            </a:r>
          </a:p>
          <a:p>
            <a:pPr>
              <a:buNone/>
            </a:pPr>
            <a:endParaRPr lang="en-US" dirty="0"/>
          </a:p>
        </p:txBody>
      </p:sp>
      <p:pic>
        <p:nvPicPr>
          <p:cNvPr id="4" name="Picture 3" descr="IP data.BMP"/>
          <p:cNvPicPr>
            <a:picLocks noChangeAspect="1"/>
          </p:cNvPicPr>
          <p:nvPr/>
        </p:nvPicPr>
        <p:blipFill>
          <a:blip r:embed="rId2" cstate="print"/>
          <a:stretch>
            <a:fillRect/>
          </a:stretch>
        </p:blipFill>
        <p:spPr>
          <a:xfrm>
            <a:off x="3733800" y="4538518"/>
            <a:ext cx="1333343" cy="191920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and Data</a:t>
            </a:r>
            <a:endParaRPr lang="en-US" dirty="0"/>
          </a:p>
        </p:txBody>
      </p:sp>
      <p:sp>
        <p:nvSpPr>
          <p:cNvPr id="3" name="Content Placeholder 2"/>
          <p:cNvSpPr>
            <a:spLocks noGrp="1"/>
          </p:cNvSpPr>
          <p:nvPr>
            <p:ph idx="1"/>
          </p:nvPr>
        </p:nvSpPr>
        <p:spPr>
          <a:xfrm>
            <a:off x="457200" y="1447800"/>
            <a:ext cx="8229600" cy="4678363"/>
          </a:xfrm>
        </p:spPr>
        <p:txBody>
          <a:bodyPr/>
          <a:lstStyle/>
          <a:p>
            <a:r>
              <a:rPr lang="en-US" dirty="0" smtClean="0"/>
              <a:t>On March 16, 2013</a:t>
            </a:r>
          </a:p>
          <a:p>
            <a:r>
              <a:rPr lang="en-US" dirty="0" smtClean="0"/>
              <a:t>US Patent filing system switched from a “first to invent” to a “first inventor to file”to be in line with the rest of the world. </a:t>
            </a:r>
          </a:p>
          <a:p>
            <a:r>
              <a:rPr lang="en-US" dirty="0" smtClean="0"/>
              <a:t>It will remain critical to be able to document their lab notebooks and back it up with supporting data.</a:t>
            </a:r>
          </a:p>
          <a:p>
            <a:r>
              <a:rPr lang="en-US" dirty="0" smtClean="0"/>
              <a:t>Pate of the </a:t>
            </a:r>
            <a:r>
              <a:rPr lang="en-US" dirty="0" smtClean="0">
                <a:hlinkClick r:id="rId3"/>
              </a:rPr>
              <a:t>America Invents Act</a:t>
            </a:r>
            <a:r>
              <a:rPr lang="en-US" dirty="0" smtClean="0"/>
              <a:t>	</a:t>
            </a:r>
            <a:endParaRPr lang="en-US" dirty="0"/>
          </a:p>
        </p:txBody>
      </p:sp>
      <p:pic>
        <p:nvPicPr>
          <p:cNvPr id="1027" name="Picture 3" descr="C:\Program Files\Microsoft Office\MEDIA\CAGCAT10\j0297707.wmf"/>
          <p:cNvPicPr>
            <a:picLocks noChangeAspect="1" noChangeArrowheads="1"/>
          </p:cNvPicPr>
          <p:nvPr/>
        </p:nvPicPr>
        <p:blipFill>
          <a:blip r:embed="rId4" cstate="print"/>
          <a:srcRect/>
          <a:stretch>
            <a:fillRect/>
          </a:stretch>
        </p:blipFill>
        <p:spPr bwMode="auto">
          <a:xfrm>
            <a:off x="7086600" y="4648200"/>
            <a:ext cx="1479499" cy="182057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and Copyright</a:t>
            </a:r>
            <a:endParaRPr lang="en-US" dirty="0"/>
          </a:p>
        </p:txBody>
      </p:sp>
      <p:sp>
        <p:nvSpPr>
          <p:cNvPr id="3" name="Content Placeholder 2"/>
          <p:cNvSpPr>
            <a:spLocks noGrp="1"/>
          </p:cNvSpPr>
          <p:nvPr>
            <p:ph idx="1"/>
          </p:nvPr>
        </p:nvSpPr>
        <p:spPr/>
        <p:txBody>
          <a:bodyPr/>
          <a:lstStyle/>
          <a:p>
            <a:r>
              <a:rPr lang="en-US" dirty="0" smtClean="0"/>
              <a:t>Many Universities cede copyright to their faculty</a:t>
            </a:r>
          </a:p>
          <a:p>
            <a:r>
              <a:rPr lang="en-US" dirty="0" smtClean="0"/>
              <a:t>Many journals require copyright ownership</a:t>
            </a:r>
          </a:p>
          <a:p>
            <a:r>
              <a:rPr lang="en-US" dirty="0" smtClean="0"/>
              <a:t>Sometimes ownership of data is specified</a:t>
            </a:r>
          </a:p>
          <a:p>
            <a:r>
              <a:rPr lang="en-US" dirty="0" smtClean="0"/>
              <a:t>Faculty should be aware that this is not in their best interests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Security</a:t>
            </a:r>
            <a:endParaRPr lang="en-US" dirty="0"/>
          </a:p>
        </p:txBody>
      </p:sp>
      <p:pic>
        <p:nvPicPr>
          <p:cNvPr id="3074" name="Picture 2" descr="C:\Documents and Settings\sjw3\My Documents\Downloads\MC900439607(3).PNG"/>
          <p:cNvPicPr>
            <a:picLocks noGrp="1" noChangeAspect="1" noChangeArrowheads="1"/>
          </p:cNvPicPr>
          <p:nvPr>
            <p:ph idx="1"/>
          </p:nvPr>
        </p:nvPicPr>
        <p:blipFill>
          <a:blip r:embed="rId2" cstate="print"/>
          <a:srcRect/>
          <a:stretch>
            <a:fillRect/>
          </a:stretch>
        </p:blipFill>
        <p:spPr bwMode="auto">
          <a:xfrm>
            <a:off x="2390775" y="1962944"/>
            <a:ext cx="4362450" cy="3800475"/>
          </a:xfrm>
          <a:prstGeom prst="rect">
            <a:avLst/>
          </a:prstGeom>
          <a:noFill/>
        </p:spPr>
      </p:pic>
      <p:pic>
        <p:nvPicPr>
          <p:cNvPr id="3075" name="Picture 3" descr="C:\Documents and Settings\sjw3\My Documents\Downloads\MC900439607.PNG"/>
          <p:cNvPicPr>
            <a:picLocks noChangeAspect="1" noChangeArrowheads="1"/>
          </p:cNvPicPr>
          <p:nvPr/>
        </p:nvPicPr>
        <p:blipFill>
          <a:blip r:embed="rId2" cstate="print"/>
          <a:srcRect/>
          <a:stretch>
            <a:fillRect/>
          </a:stretch>
        </p:blipFill>
        <p:spPr bwMode="auto">
          <a:xfrm>
            <a:off x="2390775" y="1981200"/>
            <a:ext cx="4362450" cy="38862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Sensitive Information</a:t>
            </a:r>
            <a:br>
              <a:rPr lang="en-US" dirty="0" smtClean="0"/>
            </a:br>
            <a:r>
              <a:rPr lang="en-US" dirty="0" smtClean="0"/>
              <a:t>Human Subjects Context</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Information is considered sensitive if the loss of confidentiality, integrity, or availability could be expected to have a </a:t>
            </a:r>
            <a:r>
              <a:rPr lang="en-US" b="1" dirty="0" smtClean="0"/>
              <a:t>serious</a:t>
            </a:r>
            <a:r>
              <a:rPr lang="en-US" dirty="0" smtClean="0"/>
              <a:t>, </a:t>
            </a:r>
            <a:r>
              <a:rPr lang="en-US" b="1" dirty="0" smtClean="0"/>
              <a:t>severe</a:t>
            </a:r>
            <a:r>
              <a:rPr lang="en-US" dirty="0" smtClean="0"/>
              <a:t> or </a:t>
            </a:r>
            <a:r>
              <a:rPr lang="en-US" b="1" dirty="0" smtClean="0"/>
              <a:t>catastrophic</a:t>
            </a:r>
            <a:r>
              <a:rPr lang="en-US" dirty="0" smtClean="0"/>
              <a:t> adverse effect on organizational operations, organizational assets, or individuals (definition from the </a:t>
            </a:r>
            <a:r>
              <a:rPr lang="en-US" i="1" dirty="0" smtClean="0"/>
              <a:t>Guide</a:t>
            </a:r>
            <a:r>
              <a:rPr lang="en-US" dirty="0" smtClean="0"/>
              <a:t>).</a:t>
            </a:r>
          </a:p>
          <a:p>
            <a:pPr>
              <a:buNone/>
            </a:pPr>
            <a:endParaRPr lang="en-US" dirty="0" smtClean="0"/>
          </a:p>
          <a:p>
            <a:r>
              <a:rPr lang="en-US" i="1" dirty="0" smtClean="0"/>
              <a:t>Guide for Identifying Sensitive Information at the NIH</a:t>
            </a:r>
            <a:r>
              <a:rPr lang="en-US" dirty="0" smtClean="0"/>
              <a:t> is intended to provide useful guidance on how to effectively identify sensitive information (including PII) and Privacy Act records. The publication suggests some insight into the complexity of identifying this type of data. While it’s not an exact science and requires some thinking on the part of the user, context is often a determining factor.</a:t>
            </a:r>
          </a:p>
          <a:p>
            <a:endParaRPr lang="en-US" dirty="0" smtClean="0"/>
          </a:p>
          <a:p>
            <a:r>
              <a:rPr lang="en-US" dirty="0" smtClean="0"/>
              <a:t>For example, a picture of an employee along with their name placed in a newsletter article recognizing their achievements is not sensitive. However, that same picture and name contained in a file named “Genetic screening results” or “Staff placed on probation” would be considered very sensitive. The same information in different contexts can make a tremendous difference in how the information needs to be protected</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143000"/>
          </a:xfrm>
        </p:spPr>
        <p:txBody>
          <a:bodyPr>
            <a:normAutofit fontScale="90000"/>
          </a:bodyPr>
          <a:lstStyle/>
          <a:p>
            <a:r>
              <a:rPr lang="en-US" dirty="0" smtClean="0"/>
              <a:t>And Super Sensitive </a:t>
            </a:r>
            <a:br>
              <a:rPr lang="en-US" dirty="0" smtClean="0"/>
            </a:br>
            <a:r>
              <a:rPr lang="en-US" sz="3100" dirty="0" smtClean="0"/>
              <a:t>Unclassified Data</a:t>
            </a:r>
            <a:br>
              <a:rPr lang="en-US" sz="3100" dirty="0" smtClean="0"/>
            </a:br>
            <a:r>
              <a:rPr lang="en-US" sz="3100" dirty="0" smtClean="0"/>
              <a:t>National Security Context)</a:t>
            </a:r>
            <a:endParaRPr lang="en-US" sz="3100" dirty="0"/>
          </a:p>
        </p:txBody>
      </p:sp>
      <p:sp>
        <p:nvSpPr>
          <p:cNvPr id="3" name="Content Placeholder 2"/>
          <p:cNvSpPr>
            <a:spLocks noGrp="1"/>
          </p:cNvSpPr>
          <p:nvPr>
            <p:ph idx="1"/>
          </p:nvPr>
        </p:nvSpPr>
        <p:spPr>
          <a:xfrm>
            <a:off x="457200" y="1828800"/>
            <a:ext cx="8229600" cy="4724400"/>
          </a:xfrm>
        </p:spPr>
        <p:txBody>
          <a:bodyPr>
            <a:normAutofit fontScale="85000" lnSpcReduction="20000"/>
          </a:bodyPr>
          <a:lstStyle/>
          <a:p>
            <a:r>
              <a:rPr lang="en-US" dirty="0" smtClean="0"/>
              <a:t>The term “sensitive but unclassified” (SBU)</a:t>
            </a:r>
          </a:p>
          <a:p>
            <a:pPr>
              <a:buNone/>
            </a:pPr>
            <a:r>
              <a:rPr lang="en-US" dirty="0" smtClean="0"/>
              <a:t>information was used before the terrorist attacks of September 11, 2001, even though there is no statutory definition for it. Since 9/11 more agencies have started to use</a:t>
            </a:r>
          </a:p>
          <a:p>
            <a:r>
              <a:rPr lang="en-US" dirty="0" smtClean="0"/>
              <a:t>the term “SBU,” or some variant of it, and to implement security systems to identify</a:t>
            </a:r>
          </a:p>
          <a:p>
            <a:r>
              <a:rPr lang="en-US" dirty="0" smtClean="0"/>
              <a:t>and protect nonclassified information whose release might benefit terrorists</a:t>
            </a:r>
          </a:p>
          <a:p>
            <a:r>
              <a:rPr lang="en-US" dirty="0" smtClean="0"/>
              <a:t>Department of Homeland Security: agriculture, chemical, biological, nuclear and radiological, cyber terrorism and the behavioral aspects of terrorism</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Control</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Although most research conducted at Universities will fall under the fundamental research exemption</a:t>
            </a:r>
          </a:p>
          <a:p>
            <a:r>
              <a:rPr lang="en-US" dirty="0" smtClean="0"/>
              <a:t>The PI must comply with any restrictions pertaining to US laws and regulations controlling the export of:</a:t>
            </a:r>
          </a:p>
          <a:p>
            <a:pPr lvl="1"/>
            <a:r>
              <a:rPr lang="en-US" dirty="0" smtClean="0"/>
              <a:t>Technical data</a:t>
            </a:r>
          </a:p>
          <a:p>
            <a:pPr lvl="1"/>
            <a:r>
              <a:rPr lang="en-US" dirty="0" smtClean="0"/>
              <a:t>Computer software</a:t>
            </a:r>
          </a:p>
          <a:p>
            <a:pPr lvl="1"/>
            <a:r>
              <a:rPr lang="en-US" dirty="0" smtClean="0"/>
              <a:t>Laboratory prototypes used in connection with their research</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Data, Who owns the Data?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This a contentious point:</a:t>
            </a:r>
          </a:p>
          <a:p>
            <a:pPr lvl="1"/>
            <a:r>
              <a:rPr lang="en-US" dirty="0" smtClean="0"/>
              <a:t>Data is the life’s work of the researcher </a:t>
            </a:r>
          </a:p>
          <a:p>
            <a:pPr lvl="1"/>
            <a:r>
              <a:rPr lang="en-US" dirty="0" smtClean="0"/>
              <a:t>The Institution has legal and ethical responsibilities which require custodial ownership</a:t>
            </a:r>
          </a:p>
          <a:p>
            <a:pPr lvl="1"/>
            <a:r>
              <a:rPr lang="en-US" dirty="0" smtClean="0"/>
              <a:t>Unless the institution owns the data they cannot transfer it, need to consider compliance responsibilities</a:t>
            </a:r>
          </a:p>
          <a:p>
            <a:pPr lvl="1"/>
            <a:r>
              <a:rPr lang="en-US" dirty="0" smtClean="0"/>
              <a:t>Data is an intangible asset (hardware is a tangible asset)</a:t>
            </a:r>
          </a:p>
          <a:p>
            <a:pPr lvl="1"/>
            <a:r>
              <a:rPr lang="en-US" dirty="0" smtClean="0"/>
              <a:t>Bottom line is protection of research data is a shared responsibility</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Research Exemption</a:t>
            </a:r>
            <a:endParaRPr lang="en-US" dirty="0"/>
          </a:p>
        </p:txBody>
      </p:sp>
      <p:sp>
        <p:nvSpPr>
          <p:cNvPr id="3" name="Content Placeholder 2"/>
          <p:cNvSpPr>
            <a:spLocks noGrp="1"/>
          </p:cNvSpPr>
          <p:nvPr>
            <p:ph idx="1"/>
          </p:nvPr>
        </p:nvSpPr>
        <p:spPr/>
        <p:txBody>
          <a:bodyPr/>
          <a:lstStyle/>
          <a:p>
            <a:r>
              <a:rPr lang="en-US" i="1" dirty="0" smtClean="0">
                <a:latin typeface="Arial" charset="0"/>
              </a:rPr>
              <a:t>Basic and applied research in science and engineering, the results of which ordinarily are published and shared broadly within the scientific community, as distinguished from proprietary research and from industrial development, design, production, and product utilization, the results of which ordinarily are restricted for proprietary or national security reasons.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Control</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sz="2800" dirty="0" smtClean="0"/>
              <a:t>Despite these generally useful exclusions, some university activities remain subject to export control. The following are examples of common situations in which these exclusions or exemptions will not apply.</a:t>
            </a:r>
          </a:p>
          <a:p>
            <a:pPr lvl="1">
              <a:buAutoNum type="arabicPeriod"/>
            </a:pPr>
            <a:r>
              <a:rPr lang="en-US" dirty="0" smtClean="0"/>
              <a:t>Restricted Projects</a:t>
            </a:r>
          </a:p>
          <a:p>
            <a:pPr lvl="1">
              <a:buAutoNum type="arabicPeriod"/>
            </a:pPr>
            <a:r>
              <a:rPr lang="en-US" dirty="0" smtClean="0"/>
              <a:t>Certain Federal Sponsors</a:t>
            </a:r>
          </a:p>
          <a:p>
            <a:pPr lvl="1">
              <a:buAutoNum type="arabicPeriod"/>
            </a:pPr>
            <a:r>
              <a:rPr lang="en-US" dirty="0" smtClean="0"/>
              <a:t>International Travel</a:t>
            </a:r>
          </a:p>
          <a:p>
            <a:pPr lvl="1">
              <a:buAutoNum type="arabicPeriod"/>
            </a:pPr>
            <a:r>
              <a:rPr lang="en-US" dirty="0" smtClean="0"/>
              <a:t>Sponsor of 3</a:t>
            </a:r>
            <a:r>
              <a:rPr lang="en-US" baseline="30000" dirty="0" smtClean="0"/>
              <a:t>rd</a:t>
            </a:r>
            <a:r>
              <a:rPr lang="en-US" dirty="0" smtClean="0"/>
              <a:t> party proprietary items or technical data</a:t>
            </a:r>
          </a:p>
          <a:p>
            <a:pPr lvl="1">
              <a:buAutoNum type="arabicPeriod"/>
            </a:pPr>
            <a:r>
              <a:rPr lang="en-US" dirty="0" smtClean="0"/>
              <a:t>Physical exports</a:t>
            </a:r>
          </a:p>
          <a:p>
            <a:pPr lvl="1">
              <a:buAutoNum type="arabicPeriod"/>
            </a:pPr>
            <a:r>
              <a:rPr lang="en-US" dirty="0" smtClean="0"/>
              <a:t>Deliverables to a foreign sponsor</a:t>
            </a:r>
          </a:p>
          <a:p>
            <a:pPr lvl="1">
              <a:buAutoNum type="arabicPeriod"/>
            </a:pPr>
            <a:r>
              <a:rPr lang="en-US" dirty="0" smtClean="0"/>
              <a:t>Use, transfer, or development of a controlled item or technical data</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(Your can’t) take it with you </a:t>
            </a:r>
            <a:endParaRPr lang="en-US" dirty="0"/>
          </a:p>
        </p:txBody>
      </p:sp>
      <p:sp>
        <p:nvSpPr>
          <p:cNvPr id="3" name="Content Placeholder 2"/>
          <p:cNvSpPr>
            <a:spLocks noGrp="1"/>
          </p:cNvSpPr>
          <p:nvPr>
            <p:ph idx="1"/>
          </p:nvPr>
        </p:nvSpPr>
        <p:spPr>
          <a:xfrm>
            <a:off x="455612" y="1581150"/>
            <a:ext cx="8229600" cy="4525963"/>
          </a:xfrm>
        </p:spPr>
        <p:txBody>
          <a:bodyPr/>
          <a:lstStyle/>
          <a:p>
            <a:pPr algn="just"/>
            <a:r>
              <a:rPr lang="en-US" sz="2600" dirty="0" smtClean="0"/>
              <a:t>The applicability of export control regulations will depend the following:</a:t>
            </a:r>
          </a:p>
          <a:p>
            <a:pPr lvl="1"/>
            <a:r>
              <a:rPr lang="en-US" sz="2600" dirty="0" smtClean="0"/>
              <a:t>country(ies) you will be visiting;</a:t>
            </a:r>
          </a:p>
          <a:p>
            <a:pPr lvl="1"/>
            <a:r>
              <a:rPr lang="en-US" sz="2600" dirty="0" smtClean="0"/>
              <a:t>what you'll be taking with you or sending to support your work;</a:t>
            </a:r>
          </a:p>
          <a:p>
            <a:pPr lvl="1"/>
            <a:r>
              <a:rPr lang="en-US" sz="2600" dirty="0" smtClean="0"/>
              <a:t>what you will be doing abroad; and </a:t>
            </a:r>
          </a:p>
          <a:p>
            <a:pPr lvl="1"/>
            <a:r>
              <a:rPr lang="en-US" sz="2600" dirty="0" smtClean="0"/>
              <a:t>who you will be working with.</a:t>
            </a:r>
            <a:r>
              <a:rPr lang="en-US" dirty="0" smtClean="0"/>
              <a:t/>
            </a:r>
            <a:br>
              <a:rPr lang="en-US" dirty="0" smtClean="0"/>
            </a:br>
            <a:endParaRPr lang="en-US" dirty="0"/>
          </a:p>
        </p:txBody>
      </p:sp>
      <p:pic>
        <p:nvPicPr>
          <p:cNvPr id="7170" name="Picture 2" descr="C:\Program Files\Microsoft Office\MEDIA\CAGCAT10\j0300520.gif"/>
          <p:cNvPicPr>
            <a:picLocks noChangeAspect="1" noChangeArrowheads="1" noCrop="1"/>
          </p:cNvPicPr>
          <p:nvPr/>
        </p:nvPicPr>
        <p:blipFill>
          <a:blip r:embed="rId2" cstate="print"/>
          <a:srcRect/>
          <a:stretch>
            <a:fillRect/>
          </a:stretch>
        </p:blipFill>
        <p:spPr bwMode="auto">
          <a:xfrm>
            <a:off x="3962400" y="5029200"/>
            <a:ext cx="1151861" cy="9906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Retention</a:t>
            </a:r>
            <a:br>
              <a:rPr lang="en-US" dirty="0" smtClean="0"/>
            </a:br>
            <a:r>
              <a:rPr lang="en-US" dirty="0" smtClean="0"/>
              <a:t>Okay, I’m done</a:t>
            </a:r>
            <a:endParaRPr lang="en-US" dirty="0"/>
          </a:p>
        </p:txBody>
      </p:sp>
      <p:sp>
        <p:nvSpPr>
          <p:cNvPr id="3" name="Content Placeholder 2"/>
          <p:cNvSpPr>
            <a:spLocks noGrp="1"/>
          </p:cNvSpPr>
          <p:nvPr>
            <p:ph idx="1"/>
          </p:nvPr>
        </p:nvSpPr>
        <p:spPr/>
        <p:txBody>
          <a:bodyPr>
            <a:normAutofit lnSpcReduction="10000"/>
          </a:bodyPr>
          <a:lstStyle/>
          <a:p>
            <a:r>
              <a:rPr lang="en-US" dirty="0" smtClean="0"/>
              <a:t>Not so fast….</a:t>
            </a:r>
          </a:p>
          <a:p>
            <a:pPr lvl="1"/>
            <a:r>
              <a:rPr lang="en-US" dirty="0" smtClean="0"/>
              <a:t>How and when can you dispose of data?</a:t>
            </a:r>
          </a:p>
          <a:p>
            <a:pPr lvl="2"/>
            <a:r>
              <a:rPr lang="en-US" dirty="0" smtClean="0"/>
              <a:t>Term is usually stipulated for sponsored research 3 years after the funding period ends for federal sponsors and 4-6 years for state sponsors</a:t>
            </a:r>
          </a:p>
          <a:p>
            <a:pPr lvl="2"/>
            <a:r>
              <a:rPr lang="en-US" dirty="0" smtClean="0"/>
              <a:t>University policy may stipulate a longer time frame</a:t>
            </a:r>
          </a:p>
          <a:p>
            <a:pPr lvl="2"/>
            <a:r>
              <a:rPr lang="en-US" dirty="0" smtClean="0"/>
              <a:t>PI should make the determination after the minimum term expires</a:t>
            </a:r>
          </a:p>
          <a:p>
            <a:pPr lvl="2"/>
            <a:r>
              <a:rPr lang="en-US" dirty="0" smtClean="0"/>
              <a:t>Some stricter guidelines depending upon the type of data;</a:t>
            </a:r>
          </a:p>
          <a:p>
            <a:pPr lvl="2"/>
            <a:r>
              <a:rPr lang="en-US" dirty="0" smtClean="0"/>
              <a:t>FDA has longer timelines as well		</a:t>
            </a:r>
          </a:p>
          <a:p>
            <a:pPr lvl="1">
              <a:buNone/>
            </a:pPr>
            <a:endParaRPr lang="en-US" dirty="0" smtClean="0"/>
          </a:p>
          <a:p>
            <a:pPr lvl="1">
              <a:buNone/>
            </a:pPr>
            <a:endParaRPr lang="en-US" dirty="0" smtClean="0"/>
          </a:p>
          <a:p>
            <a:pPr lvl="1"/>
            <a:endParaRPr lang="en-US" dirty="0" smtClean="0"/>
          </a:p>
          <a:p>
            <a:pPr lvl="1"/>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Destroying Data</a:t>
            </a:r>
            <a:endParaRPr lang="en-US" dirty="0"/>
          </a:p>
        </p:txBody>
      </p:sp>
      <p:sp>
        <p:nvSpPr>
          <p:cNvPr id="3" name="Content Placeholder 2"/>
          <p:cNvSpPr>
            <a:spLocks noGrp="1"/>
          </p:cNvSpPr>
          <p:nvPr>
            <p:ph idx="1"/>
          </p:nvPr>
        </p:nvSpPr>
        <p:spPr/>
        <p:txBody>
          <a:bodyPr/>
          <a:lstStyle/>
          <a:p>
            <a:r>
              <a:rPr lang="en-US" dirty="0" smtClean="0"/>
              <a:t>Best practices ensure that the data cannot be reconstructed.</a:t>
            </a:r>
          </a:p>
          <a:p>
            <a:endParaRPr lang="en-US" dirty="0"/>
          </a:p>
        </p:txBody>
      </p:sp>
      <p:pic>
        <p:nvPicPr>
          <p:cNvPr id="3074" name="Picture 2" descr="C:\Documents and Settings\sjw3\Desktop\data disposal.BMP"/>
          <p:cNvPicPr>
            <a:picLocks noChangeAspect="1" noChangeArrowheads="1"/>
          </p:cNvPicPr>
          <p:nvPr/>
        </p:nvPicPr>
        <p:blipFill>
          <a:blip r:embed="rId2" cstate="print"/>
          <a:srcRect/>
          <a:stretch>
            <a:fillRect/>
          </a:stretch>
        </p:blipFill>
        <p:spPr bwMode="auto">
          <a:xfrm>
            <a:off x="3810000" y="4419600"/>
            <a:ext cx="1076191" cy="1714286"/>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sjw3\Desktop\MP900442409(2).JPG"/>
          <p:cNvPicPr>
            <a:picLocks noGrp="1" noChangeAspect="1" noChangeArrowheads="1"/>
          </p:cNvPicPr>
          <p:nvPr>
            <p:ph idx="1"/>
          </p:nvPr>
        </p:nvPicPr>
        <p:blipFill>
          <a:blip r:embed="rId2" cstate="print"/>
          <a:srcRect/>
          <a:stretch>
            <a:fillRect/>
          </a:stretch>
        </p:blipFill>
        <p:spPr bwMode="auto">
          <a:xfrm>
            <a:off x="0" y="-356533"/>
            <a:ext cx="9144000" cy="7214533"/>
          </a:xfrm>
          <a:prstGeom prst="rect">
            <a:avLst/>
          </a:prstGeom>
          <a:noFill/>
        </p:spPr>
      </p:pic>
      <p:sp>
        <p:nvSpPr>
          <p:cNvPr id="2" name="Title 1"/>
          <p:cNvSpPr>
            <a:spLocks noGrp="1"/>
          </p:cNvSpPr>
          <p:nvPr>
            <p:ph type="title"/>
          </p:nvPr>
        </p:nvSpPr>
        <p:spPr>
          <a:xfrm>
            <a:off x="381000" y="2590800"/>
            <a:ext cx="4343400" cy="1828800"/>
          </a:xfrm>
        </p:spPr>
        <p:txBody>
          <a:bodyPr>
            <a:normAutofit fontScale="90000"/>
          </a:bodyPr>
          <a:lstStyle/>
          <a:p>
            <a:r>
              <a:rPr lang="en-US" dirty="0" smtClean="0"/>
              <a:t>Comments and Questions?</a:t>
            </a:r>
            <a:br>
              <a:rPr lang="en-US" dirty="0" smtClean="0"/>
            </a:br>
            <a:r>
              <a:rPr lang="en-US" dirty="0" smtClean="0"/>
              <a:t/>
            </a:r>
            <a:br>
              <a:rPr lang="en-US" dirty="0" smtClean="0"/>
            </a:br>
            <a:r>
              <a:rPr lang="en-US" dirty="0" smtClean="0"/>
              <a:t>Thank You!</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Sharing</a:t>
            </a:r>
            <a:endParaRPr lang="en-US" dirty="0"/>
          </a:p>
        </p:txBody>
      </p:sp>
      <p:pic>
        <p:nvPicPr>
          <p:cNvPr id="4" name="Picture 2" descr="C:\Documents and Settings\sjw3\My Documents\Downloads\MC900439348.JPG"/>
          <p:cNvPicPr>
            <a:picLocks noGrp="1" noChangeAspect="1" noChangeArrowheads="1"/>
          </p:cNvPicPr>
          <p:nvPr>
            <p:ph idx="1"/>
          </p:nvPr>
        </p:nvPicPr>
        <p:blipFill>
          <a:blip r:embed="rId3" cstate="print"/>
          <a:srcRect/>
          <a:stretch>
            <a:fillRect/>
          </a:stretch>
        </p:blipFill>
        <p:spPr bwMode="auto">
          <a:xfrm>
            <a:off x="2309018" y="1600200"/>
            <a:ext cx="4525963" cy="452596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for data sharing</a:t>
            </a:r>
            <a:endParaRPr lang="en-US" dirty="0"/>
          </a:p>
        </p:txBody>
      </p:sp>
      <p:sp>
        <p:nvSpPr>
          <p:cNvPr id="3" name="Content Placeholder 2"/>
          <p:cNvSpPr>
            <a:spLocks noGrp="1"/>
          </p:cNvSpPr>
          <p:nvPr>
            <p:ph idx="1"/>
          </p:nvPr>
        </p:nvSpPr>
        <p:spPr/>
        <p:txBody>
          <a:bodyPr/>
          <a:lstStyle/>
          <a:p>
            <a:r>
              <a:rPr lang="en-US" dirty="0" smtClean="0"/>
              <a:t>Data sharing should be timely and no later than acceptance for publication of the main findings</a:t>
            </a:r>
          </a:p>
          <a:p>
            <a:r>
              <a:rPr lang="en-US" dirty="0" smtClean="0"/>
              <a:t>Data from large studies can be made available over time as data becomes available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NIH Data Sharing Policy</a:t>
            </a:r>
            <a:endParaRPr lang="en-US" dirty="0"/>
          </a:p>
        </p:txBody>
      </p:sp>
      <p:sp>
        <p:nvSpPr>
          <p:cNvPr id="3" name="Content Placeholder 2"/>
          <p:cNvSpPr>
            <a:spLocks noGrp="1"/>
          </p:cNvSpPr>
          <p:nvPr>
            <p:ph idx="1"/>
          </p:nvPr>
        </p:nvSpPr>
        <p:spPr/>
        <p:txBody>
          <a:bodyPr/>
          <a:lstStyle/>
          <a:p>
            <a:r>
              <a:rPr lang="en-US" dirty="0" smtClean="0"/>
              <a:t>“Data should be made as widely and freely available as possible while safeguarding the privacy of </a:t>
            </a:r>
            <a:r>
              <a:rPr lang="en-US" dirty="0"/>
              <a:t>p</a:t>
            </a:r>
            <a:r>
              <a:rPr lang="en-US" dirty="0" smtClean="0"/>
              <a:t>articipants, and protecting the confidential and proprietary data”</a:t>
            </a:r>
          </a:p>
          <a:p>
            <a:pPr lvl="1"/>
            <a:r>
              <a:rPr lang="en-US" dirty="0" smtClean="0"/>
              <a:t>Final NIH Statement on Sharing Research Data </a:t>
            </a:r>
          </a:p>
          <a:p>
            <a:pPr lvl="1"/>
            <a:r>
              <a:rPr lang="en-US" dirty="0" smtClean="0"/>
              <a:t>February 26, 2003</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NIH Data Sharing Requirements</a:t>
            </a:r>
            <a:endParaRPr lang="en-US" dirty="0"/>
          </a:p>
        </p:txBody>
      </p:sp>
      <p:sp>
        <p:nvSpPr>
          <p:cNvPr id="3" name="Content Placeholder 2"/>
          <p:cNvSpPr>
            <a:spLocks noGrp="1"/>
          </p:cNvSpPr>
          <p:nvPr>
            <p:ph idx="1"/>
          </p:nvPr>
        </p:nvSpPr>
        <p:spPr/>
        <p:txBody>
          <a:bodyPr>
            <a:normAutofit lnSpcReduction="10000"/>
          </a:bodyPr>
          <a:lstStyle/>
          <a:p>
            <a:r>
              <a:rPr lang="en-US" dirty="0" smtClean="0"/>
              <a:t>Plans must be includes in proposals which request $500K or more per year if required in the RFA or PA:</a:t>
            </a:r>
          </a:p>
          <a:p>
            <a:r>
              <a:rPr lang="en-US" dirty="0" smtClean="0"/>
              <a:t>Plans should provide a:</a:t>
            </a:r>
          </a:p>
          <a:p>
            <a:pPr lvl="1"/>
            <a:r>
              <a:rPr lang="en-US" dirty="0" smtClean="0"/>
              <a:t>Schedule for data sharing</a:t>
            </a:r>
          </a:p>
          <a:p>
            <a:pPr lvl="1"/>
            <a:r>
              <a:rPr lang="en-US" dirty="0" smtClean="0"/>
              <a:t>Format for the final data</a:t>
            </a:r>
          </a:p>
          <a:p>
            <a:pPr lvl="1"/>
            <a:r>
              <a:rPr lang="en-US" dirty="0" smtClean="0"/>
              <a:t>Documentation</a:t>
            </a:r>
          </a:p>
          <a:p>
            <a:pPr lvl="1"/>
            <a:r>
              <a:rPr lang="en-US" dirty="0" smtClean="0"/>
              <a:t>Analytical tools to be provided (is any)</a:t>
            </a:r>
          </a:p>
          <a:p>
            <a:pPr lvl="1"/>
            <a:r>
              <a:rPr lang="en-US" dirty="0" smtClean="0"/>
              <a:t>Mode of data sharing</a:t>
            </a:r>
          </a:p>
          <a:p>
            <a:pPr lvl="1"/>
            <a:endParaRPr lang="en-US" dirty="0" smtClean="0"/>
          </a:p>
          <a:p>
            <a:pPr lvl="1"/>
            <a:endParaRPr lang="en-US" dirty="0"/>
          </a:p>
        </p:txBody>
      </p:sp>
      <p:pic>
        <p:nvPicPr>
          <p:cNvPr id="4" name="Picture 3" descr="data.GIF"/>
          <p:cNvPicPr>
            <a:picLocks noChangeAspect="1"/>
          </p:cNvPicPr>
          <p:nvPr/>
        </p:nvPicPr>
        <p:blipFill>
          <a:blip r:embed="rId2" cstate="print"/>
          <a:stretch>
            <a:fillRect/>
          </a:stretch>
        </p:blipFill>
        <p:spPr>
          <a:xfrm>
            <a:off x="7391400" y="4953000"/>
            <a:ext cx="942975" cy="9525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NSF Data Sharing Policy</a:t>
            </a:r>
            <a:br>
              <a:rPr lang="en-US" b="1" dirty="0" smtClean="0"/>
            </a:b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10000"/>
          </a:bodyPr>
          <a:lstStyle/>
          <a:p>
            <a:r>
              <a:rPr lang="en-US" dirty="0" smtClean="0"/>
              <a:t>Investigators are expected to share with other researchers, at no more than incremental cost and within a reasonable time, the primary data, samples, physical collections and other supporting materials created or gathered in the course of work under NSF grants. Grantees are expected to encourage and facilitate such sharing. See </a:t>
            </a:r>
            <a:r>
              <a:rPr lang="en-US" dirty="0" smtClean="0">
                <a:hlinkClick r:id="rId2"/>
              </a:rPr>
              <a:t>Award &amp; Administration Guide (AAG) Chapter VI.D.4</a:t>
            </a:r>
            <a:r>
              <a:rPr lang="en-US" dirty="0" smtClean="0"/>
              <a:t>.</a:t>
            </a:r>
          </a:p>
          <a:p>
            <a:r>
              <a:rPr lang="en-US" dirty="0" smtClean="0">
                <a:hlinkClick r:id="rId3"/>
              </a:rPr>
              <a:t>Guide (GPG) Chapter II.C.2.j</a:t>
            </a:r>
            <a:r>
              <a:rPr lang="en-US" dirty="0" smtClean="0"/>
              <a:t> for full policy implementation.</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b="1" dirty="0" smtClean="0"/>
              <a:t> NSF Data Management Plan Requirements</a:t>
            </a:r>
            <a:endParaRPr lang="en-US" dirty="0"/>
          </a:p>
        </p:txBody>
      </p:sp>
      <p:sp>
        <p:nvSpPr>
          <p:cNvPr id="3" name="Content Placeholder 2"/>
          <p:cNvSpPr>
            <a:spLocks noGrp="1"/>
          </p:cNvSpPr>
          <p:nvPr>
            <p:ph idx="1"/>
          </p:nvPr>
        </p:nvSpPr>
        <p:spPr>
          <a:xfrm>
            <a:off x="457200" y="1722437"/>
            <a:ext cx="8229600" cy="4525963"/>
          </a:xfrm>
        </p:spPr>
        <p:txBody>
          <a:bodyPr>
            <a:normAutofit/>
          </a:bodyPr>
          <a:lstStyle/>
          <a:p>
            <a:r>
              <a:rPr lang="en-US" dirty="0" smtClean="0"/>
              <a:t>Proposals submitted or due on or after January 18, 2011, must include a supplementary document of no more than two pages labeled “Data Management Plan”. This supplementary document should describe how the proposal will conform to NSF policy on the dissemination and sharing of research results.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NSF Data Management Plan</a:t>
            </a:r>
            <a:br>
              <a:rPr lang="en-US" dirty="0" smtClean="0"/>
            </a:br>
            <a:r>
              <a:rPr lang="en-US" dirty="0" smtClean="0"/>
              <a:t>DMP</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Is reviewed as part of the intellectual merit or broader impacts of the proposal or both.</a:t>
            </a:r>
          </a:p>
          <a:p>
            <a:r>
              <a:rPr lang="en-US" dirty="0" smtClean="0"/>
              <a:t>Includes:</a:t>
            </a:r>
          </a:p>
          <a:p>
            <a:pPr lvl="1"/>
            <a:r>
              <a:rPr lang="en-US" dirty="0" smtClean="0"/>
              <a:t>The types of data (physical and digital), samples, physical collections, publications, software and/or models that will be produced during the project</a:t>
            </a:r>
          </a:p>
          <a:p>
            <a:pPr lvl="1"/>
            <a:r>
              <a:rPr lang="en-US" dirty="0" smtClean="0"/>
              <a:t>Any standards to be used for data and metadata format and content</a:t>
            </a:r>
          </a:p>
          <a:p>
            <a:pPr lvl="1"/>
            <a:r>
              <a:rPr lang="en-US" dirty="0" smtClean="0"/>
              <a:t>Policies for access and sharing the intellectual property provisions</a:t>
            </a:r>
          </a:p>
          <a:p>
            <a:pPr lvl="1"/>
            <a:r>
              <a:rPr lang="en-US" dirty="0" smtClean="0"/>
              <a:t>Provisions for reuse, redistribution and the production of derivatives</a:t>
            </a:r>
          </a:p>
          <a:p>
            <a:pPr lvl="1"/>
            <a:r>
              <a:rPr lang="en-US" dirty="0" smtClean="0"/>
              <a:t>Plans for archiving data and for preservation of access to them</a:t>
            </a:r>
          </a:p>
          <a:p>
            <a:pPr lvl="1"/>
            <a:r>
              <a:rPr lang="en-US" dirty="0" smtClean="0"/>
              <a:t>Period of data retention. </a:t>
            </a:r>
          </a:p>
          <a:p>
            <a:pPr lvl="1"/>
            <a:endParaRPr lang="en-US" dirty="0" smtClean="0"/>
          </a:p>
          <a:p>
            <a:r>
              <a:rPr lang="en-US" dirty="0" smtClean="0"/>
              <a:t>A valid plan may consist of a statement that no detailed plan is needed, as long as the researcher provides clear justification. </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1764</TotalTime>
  <Words>1494</Words>
  <Application>Microsoft Office PowerPoint</Application>
  <PresentationFormat>On-screen Show (4:3)</PresentationFormat>
  <Paragraphs>142</Paragraphs>
  <Slides>25</Slides>
  <Notes>7</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Compliance: E-Science Mandates and Policies</vt:lpstr>
      <vt:lpstr>Data, Data, Who owns the Data?</vt:lpstr>
      <vt:lpstr>Data Sharing</vt:lpstr>
      <vt:lpstr>Timing for data sharing</vt:lpstr>
      <vt:lpstr>NIH Data Sharing Policy</vt:lpstr>
      <vt:lpstr>NIH Data Sharing Requirements</vt:lpstr>
      <vt:lpstr>NSF Data Sharing Policy </vt:lpstr>
      <vt:lpstr> NSF Data Management Plan Requirements</vt:lpstr>
      <vt:lpstr>NSF Data Management Plan DMP</vt:lpstr>
      <vt:lpstr>Does all data need to be shared?</vt:lpstr>
      <vt:lpstr>De-Identification of Data</vt:lpstr>
      <vt:lpstr>Other Data Access Issues</vt:lpstr>
      <vt:lpstr>Proprietary Data</vt:lpstr>
      <vt:lpstr>IP and Data</vt:lpstr>
      <vt:lpstr>Data and Copyright</vt:lpstr>
      <vt:lpstr>Data Security</vt:lpstr>
      <vt:lpstr>Sensitive Information Human Subjects Context</vt:lpstr>
      <vt:lpstr>And Super Sensitive  Unclassified Data National Security Context)</vt:lpstr>
      <vt:lpstr>Export Control</vt:lpstr>
      <vt:lpstr>Fundamental Research Exemption</vt:lpstr>
      <vt:lpstr>Export Control</vt:lpstr>
      <vt:lpstr> (Your can’t) take it with you </vt:lpstr>
      <vt:lpstr>Data Retention Okay, I’m done</vt:lpstr>
      <vt:lpstr>Destroying Data</vt:lpstr>
      <vt:lpstr>Comments and Questions?  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Compliance: E-Science Mandates and Policies</dc:title>
  <dc:creator>Sarah J White</dc:creator>
  <cp:lastModifiedBy>Kathryn Krause</cp:lastModifiedBy>
  <cp:revision>30</cp:revision>
  <dcterms:created xsi:type="dcterms:W3CDTF">2012-04-02T14:59:55Z</dcterms:created>
  <dcterms:modified xsi:type="dcterms:W3CDTF">2012-04-16T16:29:42Z</dcterms:modified>
</cp:coreProperties>
</file>