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0EFB4-B3CF-47E7-A07B-EECAB128647A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1085B-CC6A-4799-B892-A65500A44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110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1085B-CC6A-4799-B892-A65500A4411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127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1085B-CC6A-4799-B892-A65500A4411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828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1085B-CC6A-4799-B892-A65500A4411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802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8077200" cy="20543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Unique Abilities to Capitalize on a Failed Clinical </a:t>
            </a:r>
            <a:r>
              <a:rPr lang="en-US" dirty="0" err="1" smtClean="0"/>
              <a:t>Informationist</a:t>
            </a:r>
            <a:r>
              <a:rPr lang="en-US" dirty="0" smtClean="0"/>
              <a:t>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165201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Sheila Green</a:t>
            </a:r>
          </a:p>
          <a:p>
            <a:r>
              <a:rPr lang="en-US" sz="2400" dirty="0" smtClean="0"/>
              <a:t>Partnership and Marketing Librarian, The TMC Library</a:t>
            </a:r>
          </a:p>
          <a:p>
            <a:r>
              <a:rPr lang="en-US" sz="2400" dirty="0" smtClean="0"/>
              <a:t>Houston, TX</a:t>
            </a:r>
          </a:p>
          <a:p>
            <a:endParaRPr lang="en-US" sz="2400" dirty="0"/>
          </a:p>
          <a:p>
            <a:r>
              <a:rPr lang="en-US" sz="2400" dirty="0" smtClean="0"/>
              <a:t>SCC/MLA 2010, Austin, TX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2800" y="5410200"/>
            <a:ext cx="2133600" cy="120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5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343400" cy="4623816"/>
          </a:xfrm>
        </p:spPr>
        <p:txBody>
          <a:bodyPr/>
          <a:lstStyle/>
          <a:p>
            <a:pPr marL="118872" indent="0">
              <a:buNone/>
            </a:pPr>
            <a:r>
              <a:rPr lang="en-US" dirty="0"/>
              <a:t>"When one door closes another door opens; but we so often look so long and so regretfully upon the closed door, that we do not see the ones which open for us." </a:t>
            </a:r>
            <a:r>
              <a:rPr lang="en-US" dirty="0" smtClean="0"/>
              <a:t>	- 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Alexander </a:t>
            </a:r>
            <a:r>
              <a:rPr lang="en-US" dirty="0"/>
              <a:t>Graham Bell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600" y="1828800"/>
            <a:ext cx="327660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07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present a failed project?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to 400 requests for assistance</a:t>
            </a:r>
          </a:p>
          <a:p>
            <a:r>
              <a:rPr lang="en-US" dirty="0" smtClean="0"/>
              <a:t>Positive feedback from </a:t>
            </a:r>
            <a:r>
              <a:rPr lang="en-US" dirty="0" err="1" smtClean="0"/>
              <a:t>attendings</a:t>
            </a:r>
            <a:r>
              <a:rPr lang="en-US" dirty="0" smtClean="0"/>
              <a:t>, residents &amp; students</a:t>
            </a:r>
          </a:p>
          <a:p>
            <a:r>
              <a:rPr lang="en-US" dirty="0" smtClean="0"/>
              <a:t>Getting “business” from multiple teams</a:t>
            </a:r>
          </a:p>
          <a:p>
            <a:r>
              <a:rPr lang="en-US" dirty="0" smtClean="0"/>
              <a:t>Making inroads with other departments</a:t>
            </a:r>
          </a:p>
          <a:p>
            <a:r>
              <a:rPr lang="en-US" dirty="0" smtClean="0"/>
              <a:t>Morning Report Library Minutes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FilmGrain trans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4449473"/>
            <a:ext cx="2525569" cy="212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951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</a:t>
            </a:r>
            <a:r>
              <a:rPr lang="en-US" i="1" dirty="0" smtClean="0"/>
              <a:t>should </a:t>
            </a:r>
            <a:r>
              <a:rPr lang="en-US" dirty="0" smtClean="0"/>
              <a:t>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 smtClean="0"/>
              <a:t>Expectation </a:t>
            </a:r>
            <a:r>
              <a:rPr lang="en-US" sz="3500" dirty="0"/>
              <a:t>setting on BOTH </a:t>
            </a:r>
            <a:r>
              <a:rPr lang="en-US" sz="3500" dirty="0" smtClean="0"/>
              <a:t>sides</a:t>
            </a:r>
          </a:p>
          <a:p>
            <a:endParaRPr lang="en-US" sz="3500" dirty="0"/>
          </a:p>
          <a:p>
            <a:r>
              <a:rPr lang="en-US" sz="3500" dirty="0" smtClean="0"/>
              <a:t>Customize to the culture</a:t>
            </a:r>
          </a:p>
          <a:p>
            <a:endParaRPr lang="en-US" sz="3500" dirty="0" smtClean="0"/>
          </a:p>
          <a:p>
            <a:r>
              <a:rPr lang="en-US" sz="3500" dirty="0" smtClean="0"/>
              <a:t>Figure out the money – sustainability and scalability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1800" dirty="0" smtClean="0"/>
              <a:t>Rankin, J et al. The emerging </a:t>
            </a:r>
            <a:r>
              <a:rPr lang="en-US" sz="1800" dirty="0" err="1" smtClean="0"/>
              <a:t>informationist</a:t>
            </a:r>
            <a:r>
              <a:rPr lang="en-US" sz="1800" dirty="0" smtClean="0"/>
              <a:t> specialty: a systematic review of the literature. Journal of the Medical Library Association. 2008  Jul, 96(3);194-206.</a:t>
            </a:r>
          </a:p>
          <a:p>
            <a:r>
              <a:rPr lang="en-US" sz="1800" dirty="0" smtClean="0"/>
              <a:t>Green, S. NNLM/SCR Professional Development Grant Report – NIHL </a:t>
            </a:r>
            <a:r>
              <a:rPr lang="en-US" sz="1800" dirty="0" err="1" smtClean="0"/>
              <a:t>Informationist</a:t>
            </a:r>
            <a:r>
              <a:rPr lang="en-US" sz="1800" dirty="0" smtClean="0"/>
              <a:t> Review, 2009. Contract #N01-LM-6-3505.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1335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expectations…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1905000"/>
            <a:ext cx="3048000" cy="4082143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Champion</a:t>
            </a:r>
          </a:p>
          <a:p>
            <a:r>
              <a:rPr lang="en-US" sz="4000" dirty="0" smtClean="0"/>
              <a:t>Mentor</a:t>
            </a:r>
            <a:endParaRPr lang="en-US" sz="4000" dirty="0"/>
          </a:p>
          <a:p>
            <a:r>
              <a:rPr lang="en-US" sz="4000" dirty="0" smtClean="0"/>
              <a:t>Work structure</a:t>
            </a:r>
          </a:p>
          <a:p>
            <a:r>
              <a:rPr lang="en-US" sz="4000" dirty="0" smtClean="0"/>
              <a:t>Measures</a:t>
            </a:r>
          </a:p>
          <a:p>
            <a:r>
              <a:rPr lang="en-US" sz="4000" dirty="0" smtClean="0"/>
              <a:t>Feedback loop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3319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 it </a:t>
            </a:r>
            <a:r>
              <a:rPr lang="en-US" i="1" dirty="0" smtClean="0"/>
              <a:t>this</a:t>
            </a:r>
            <a:r>
              <a:rPr lang="en-US" dirty="0" smtClean="0"/>
              <a:t> way 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495800" cy="462381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EBM support </a:t>
            </a:r>
          </a:p>
          <a:p>
            <a:r>
              <a:rPr lang="en-US" sz="4000" dirty="0" smtClean="0"/>
              <a:t>Hospital protocols</a:t>
            </a:r>
          </a:p>
          <a:p>
            <a:r>
              <a:rPr lang="en-US" sz="4000" dirty="0" smtClean="0"/>
              <a:t>Tradition </a:t>
            </a:r>
          </a:p>
          <a:p>
            <a:r>
              <a:rPr lang="en-US" sz="4000" dirty="0" smtClean="0"/>
              <a:t>Team dynamics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3370" y="1981200"/>
            <a:ext cx="2743200" cy="2743200"/>
          </a:xfrm>
          <a:effectLst>
            <a:glow rad="127000">
              <a:schemeClr val="accent1">
                <a:alpha val="46000"/>
              </a:scheme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5257800" y="4738255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Photo by </a:t>
            </a:r>
            <a:r>
              <a:rPr lang="en-US" sz="1400" dirty="0"/>
              <a:t>Jo Christian </a:t>
            </a:r>
            <a:r>
              <a:rPr lang="en-US" sz="1400" dirty="0" err="1"/>
              <a:t>Oterhals</a:t>
            </a:r>
            <a:r>
              <a:rPr lang="en-US" sz="1400" dirty="0"/>
              <a:t> </a:t>
            </a:r>
            <a:r>
              <a:rPr lang="en-US" dirty="0"/>
              <a:t> 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9800" y="4572000"/>
            <a:ext cx="2376055" cy="178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716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10200" y="1828800"/>
            <a:ext cx="2857500" cy="183832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Money, Money, Money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3209" y="4876800"/>
            <a:ext cx="2857500" cy="1714500"/>
          </a:xfr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33399" y="1745673"/>
            <a:ext cx="4419601" cy="4623816"/>
          </a:xfrm>
        </p:spPr>
        <p:txBody>
          <a:bodyPr/>
          <a:lstStyle/>
          <a:p>
            <a:r>
              <a:rPr lang="en-US" sz="3200" dirty="0" smtClean="0"/>
              <a:t>Fall – Winter, 2008</a:t>
            </a:r>
          </a:p>
          <a:p>
            <a:r>
              <a:rPr lang="en-US" sz="3200" dirty="0" smtClean="0"/>
              <a:t>ROI – promote a luxury service by 1 librarian to 1 </a:t>
            </a:r>
            <a:r>
              <a:rPr lang="en-US" sz="3200" dirty="0" err="1" smtClean="0"/>
              <a:t>dept</a:t>
            </a:r>
            <a:r>
              <a:rPr lang="en-US" sz="3200" dirty="0" smtClean="0"/>
              <a:t> in 1 school/hospital 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181600" y="3214255"/>
            <a:ext cx="3581400" cy="2031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Banking crisis: Lehman Brothers files for bankruptcy protection</a:t>
            </a:r>
          </a:p>
          <a:p>
            <a:r>
              <a:rPr lang="en-US" dirty="0"/>
              <a:t>In a separate development that underlines the tumultuous state of the financial world, Merrill Lynch was taken over by Bank of America for $</a:t>
            </a:r>
            <a:r>
              <a:rPr lang="en-US" dirty="0" smtClean="0"/>
              <a:t>50bn – The Guardian, UK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9800" y="4572000"/>
            <a:ext cx="2376055" cy="178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964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where’s the lemonade?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Learned </a:t>
            </a:r>
          </a:p>
          <a:p>
            <a:pPr lvl="1"/>
            <a:r>
              <a:rPr lang="en-US" dirty="0" smtClean="0"/>
              <a:t>SO much about our clients, how they work and the challenges they face</a:t>
            </a:r>
          </a:p>
          <a:p>
            <a:pPr lvl="1"/>
            <a:r>
              <a:rPr lang="en-US" dirty="0" smtClean="0"/>
              <a:t>things to NOT do</a:t>
            </a:r>
          </a:p>
          <a:p>
            <a:r>
              <a:rPr lang="en-US" dirty="0" smtClean="0"/>
              <a:t>Educational (and marketing) tool</a:t>
            </a:r>
          </a:p>
          <a:p>
            <a:r>
              <a:rPr lang="en-US" dirty="0"/>
              <a:t>My </a:t>
            </a:r>
            <a:r>
              <a:rPr lang="en-US" dirty="0" smtClean="0"/>
              <a:t>new role</a:t>
            </a:r>
            <a:endParaRPr lang="en-US" dirty="0"/>
          </a:p>
          <a:p>
            <a:r>
              <a:rPr lang="en-US" dirty="0" smtClean="0"/>
              <a:t>Relationships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1200" y="4343400"/>
            <a:ext cx="28575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11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Those I rounded with…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6 chiefs have assumed Library Minutes</a:t>
            </a:r>
          </a:p>
          <a:p>
            <a:r>
              <a:rPr lang="en-US" dirty="0" smtClean="0"/>
              <a:t>New </a:t>
            </a:r>
            <a:r>
              <a:rPr lang="en-US" dirty="0" err="1" smtClean="0"/>
              <a:t>dept</a:t>
            </a:r>
            <a:r>
              <a:rPr lang="en-US" dirty="0" smtClean="0"/>
              <a:t> chiefs</a:t>
            </a:r>
          </a:p>
          <a:p>
            <a:r>
              <a:rPr lang="en-US" dirty="0" smtClean="0"/>
              <a:t>Four workshops on searching medical education literature</a:t>
            </a:r>
          </a:p>
          <a:p>
            <a:r>
              <a:rPr lang="en-US" dirty="0" smtClean="0"/>
              <a:t>In discussions to get in </a:t>
            </a:r>
            <a:r>
              <a:rPr lang="en-US" dirty="0" err="1" smtClean="0"/>
              <a:t>Peds</a:t>
            </a:r>
            <a:r>
              <a:rPr lang="en-US" dirty="0" smtClean="0"/>
              <a:t> 101 rotation</a:t>
            </a:r>
          </a:p>
          <a:p>
            <a:r>
              <a:rPr lang="en-US" dirty="0"/>
              <a:t>Journal club presentations last 3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Annual surgery meeting</a:t>
            </a:r>
            <a:endParaRPr lang="en-US" dirty="0"/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59236" y="4995862"/>
            <a:ext cx="194310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341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Those who noticed the rounding…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 District (2 hospitals &amp; LTC)</a:t>
            </a:r>
          </a:p>
          <a:p>
            <a:pPr lvl="1"/>
            <a:r>
              <a:rPr lang="en-US" dirty="0" smtClean="0"/>
              <a:t>Experimented with a satellite library</a:t>
            </a:r>
          </a:p>
          <a:p>
            <a:pPr lvl="1"/>
            <a:r>
              <a:rPr lang="en-US" dirty="0" smtClean="0"/>
              <a:t>Nurse managers</a:t>
            </a:r>
          </a:p>
          <a:p>
            <a:pPr lvl="1"/>
            <a:r>
              <a:rPr lang="en-US" dirty="0" smtClean="0"/>
              <a:t>Dieticians</a:t>
            </a:r>
          </a:p>
          <a:p>
            <a:pPr lvl="1"/>
            <a:r>
              <a:rPr lang="en-US" dirty="0" smtClean="0"/>
              <a:t>Infection control</a:t>
            </a:r>
          </a:p>
          <a:p>
            <a:pPr lvl="1"/>
            <a:r>
              <a:rPr lang="en-US" dirty="0" smtClean="0"/>
              <a:t>Director of Nursing Research</a:t>
            </a:r>
          </a:p>
          <a:p>
            <a:pPr lvl="2"/>
            <a:r>
              <a:rPr lang="en-US" dirty="0" smtClean="0"/>
              <a:t>Multiple classes with nursing students &amp; staff</a:t>
            </a:r>
          </a:p>
          <a:p>
            <a:pPr lvl="2"/>
            <a:r>
              <a:rPr lang="en-US" dirty="0" smtClean="0"/>
              <a:t>Nursing database evaluation</a:t>
            </a:r>
          </a:p>
          <a:p>
            <a:pPr marL="118872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3124200"/>
            <a:ext cx="22479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737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343</TotalTime>
  <Words>386</Words>
  <Application>Microsoft Office PowerPoint</Application>
  <PresentationFormat>On-screen Show (4:3)</PresentationFormat>
  <Paragraphs>70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Using Unique Abilities to Capitalize on a Failed Clinical Informationist Project</vt:lpstr>
      <vt:lpstr>Why present a failed project?</vt:lpstr>
      <vt:lpstr>So what should happen?</vt:lpstr>
      <vt:lpstr>Great expectations…</vt:lpstr>
      <vt:lpstr>We do it this way here…</vt:lpstr>
      <vt:lpstr>Money, Money, Money</vt:lpstr>
      <vt:lpstr>So where’s the lemonade?</vt:lpstr>
      <vt:lpstr>Those I rounded with…</vt:lpstr>
      <vt:lpstr>Those who noticed the rounding…</vt:lpstr>
      <vt:lpstr>Opportunity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Unique Abilities to Capitalize on a Failed Clinical Informationist Project</dc:title>
  <dc:creator>Sheila Green</dc:creator>
  <cp:lastModifiedBy>kathryn.krause</cp:lastModifiedBy>
  <cp:revision>31</cp:revision>
  <dcterms:created xsi:type="dcterms:W3CDTF">2006-08-16T00:00:00Z</dcterms:created>
  <dcterms:modified xsi:type="dcterms:W3CDTF">2011-03-18T20:14:45Z</dcterms:modified>
</cp:coreProperties>
</file>