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19329-67DA-4486-BCFB-DB9D62F6F880}" v="12" dt="2022-11-07T14:33:1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Sherwood" userId="5fcdad1f-a747-4d4b-8be0-4c3efe1fe831" providerId="ADAL" clId="{090E02FF-2B98-4136-8C59-8FA87EAB8435}"/>
    <pc:docChg chg="modSld">
      <pc:chgData name="Alice Sherwood" userId="5fcdad1f-a747-4d4b-8be0-4c3efe1fe831" providerId="ADAL" clId="{090E02FF-2B98-4136-8C59-8FA87EAB8435}" dt="2022-11-07T17:05:00.305" v="5"/>
      <pc:docMkLst>
        <pc:docMk/>
      </pc:docMkLst>
      <pc:sldChg chg="modNotesTx">
        <pc:chgData name="Alice Sherwood" userId="5fcdad1f-a747-4d4b-8be0-4c3efe1fe831" providerId="ADAL" clId="{090E02FF-2B98-4136-8C59-8FA87EAB8435}" dt="2022-11-07T14:35:02.421" v="0" actId="6549"/>
        <pc:sldMkLst>
          <pc:docMk/>
          <pc:sldMk cId="718376540" sldId="256"/>
        </pc:sldMkLst>
      </pc:sldChg>
      <pc:sldChg chg="modNotesTx">
        <pc:chgData name="Alice Sherwood" userId="5fcdad1f-a747-4d4b-8be0-4c3efe1fe831" providerId="ADAL" clId="{090E02FF-2B98-4136-8C59-8FA87EAB8435}" dt="2022-11-07T14:35:06.632" v="1" actId="6549"/>
        <pc:sldMkLst>
          <pc:docMk/>
          <pc:sldMk cId="33813882" sldId="258"/>
        </pc:sldMkLst>
      </pc:sldChg>
      <pc:sldChg chg="modNotesTx">
        <pc:chgData name="Alice Sherwood" userId="5fcdad1f-a747-4d4b-8be0-4c3efe1fe831" providerId="ADAL" clId="{090E02FF-2B98-4136-8C59-8FA87EAB8435}" dt="2022-11-07T14:35:10.014" v="2" actId="6549"/>
        <pc:sldMkLst>
          <pc:docMk/>
          <pc:sldMk cId="4188352311" sldId="259"/>
        </pc:sldMkLst>
      </pc:sldChg>
      <pc:sldChg chg="modSp mod modNotesTx">
        <pc:chgData name="Alice Sherwood" userId="5fcdad1f-a747-4d4b-8be0-4c3efe1fe831" providerId="ADAL" clId="{090E02FF-2B98-4136-8C59-8FA87EAB8435}" dt="2022-11-07T17:05:00.305" v="5"/>
        <pc:sldMkLst>
          <pc:docMk/>
          <pc:sldMk cId="326270787" sldId="260"/>
        </pc:sldMkLst>
        <pc:spChg chg="mod">
          <ac:chgData name="Alice Sherwood" userId="5fcdad1f-a747-4d4b-8be0-4c3efe1fe831" providerId="ADAL" clId="{090E02FF-2B98-4136-8C59-8FA87EAB8435}" dt="2022-11-07T17:05:00.305" v="5"/>
          <ac:spMkLst>
            <pc:docMk/>
            <pc:sldMk cId="326270787" sldId="260"/>
            <ac:spMk id="5" creationId="{8785330B-718A-5422-D616-A9EA42855038}"/>
          </ac:spMkLst>
        </pc:spChg>
      </pc:sldChg>
      <pc:sldChg chg="modNotesTx">
        <pc:chgData name="Alice Sherwood" userId="5fcdad1f-a747-4d4b-8be0-4c3efe1fe831" providerId="ADAL" clId="{090E02FF-2B98-4136-8C59-8FA87EAB8435}" dt="2022-11-07T14:35:17.579" v="4" actId="6549"/>
        <pc:sldMkLst>
          <pc:docMk/>
          <pc:sldMk cId="3542509196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A11E-E381-4BD7-96DF-EA17B8CAED8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89CD-D67E-440D-BCD8-82BAF08F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2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89CD-D67E-440D-BCD8-82BAF08F8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89CD-D67E-440D-BCD8-82BAF08F8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89CD-D67E-440D-BCD8-82BAF08F8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89CD-D67E-440D-BCD8-82BAF08F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89CD-D67E-440D-BCD8-82BAF08F8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digital age when open data, “data that can be freely used, re-used and redistributed by anyone” is constantly on the minds of many users,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really is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win-win situation for you and your community when you can provide open access ejournals within your doorstep. When might you start hosting peer-reviewed ejournals on your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DigitalCommons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repository?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89CD-D67E-440D-BCD8-82BAF08F8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1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A36B-35B7-4C52-8C8F-11272E10FB6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912B-35BF-4ACA-A83F-12B1107A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tmc.ed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mcltest.wpengine.com/reserve-a-ro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hyperlink" Target="https://digitalcommons.library.tmc.edu/jdigipsych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hyperlink" Target="https://digitalcommons.library.tmc.edu/josh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hyperlink" Target="https://libguides.library.tmc.edu/digcommonsguide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question-mark-question-response-1019993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05199"/>
            <a:ext cx="7391400" cy="10667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Bringing Open Access Peer-Reviewed Journals to the Community and Beyond: 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Using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DigitalCommons@TMC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As Example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700" y="4876799"/>
            <a:ext cx="3276600" cy="68579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Alice Sherwood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Systems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048"/>
            <a:ext cx="4267198" cy="25603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0" y="3200400"/>
            <a:ext cx="762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495800"/>
            <a:ext cx="6858000" cy="5143500"/>
          </a:xfrm>
          <a:prstGeom prst="rect">
            <a:avLst/>
          </a:prstGeom>
        </p:spPr>
      </p:pic>
      <p:pic>
        <p:nvPicPr>
          <p:cNvPr id="7" name="Content Placeholder 14" descr="A building with trees in front of it">
            <a:extLst>
              <a:ext uri="{FF2B5EF4-FFF2-40B4-BE49-F238E27FC236}">
                <a16:creationId xmlns:a16="http://schemas.microsoft.com/office/drawing/2014/main" id="{3E465746-6C14-0690-A59C-1A8925B4C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51478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715000"/>
            <a:ext cx="2176610" cy="13059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81400" y="5943600"/>
            <a:ext cx="5257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495800"/>
            <a:ext cx="6858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7543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Introduction: The TMC Library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066800"/>
            <a:ext cx="845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304800" y="1219200"/>
            <a:ext cx="8458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90E037A-D122-317D-574B-DDBF7736A7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9" y="1735723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Content Placeholder 14">
            <a:hlinkClick r:id="rId6"/>
            <a:extLst>
              <a:ext uri="{FF2B5EF4-FFF2-40B4-BE49-F238E27FC236}">
                <a16:creationId xmlns:a16="http://schemas.microsoft.com/office/drawing/2014/main" id="{576F3DFE-946A-8718-C291-EFC50D2F0B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035" y="1727785"/>
            <a:ext cx="4025986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CEFBE4-290C-3748-D28F-14D000E5C97B}"/>
              </a:ext>
            </a:extLst>
          </p:cNvPr>
          <p:cNvSpPr txBox="1"/>
          <p:nvPr/>
        </p:nvSpPr>
        <p:spPr>
          <a:xfrm>
            <a:off x="5301882" y="4825459"/>
            <a:ext cx="280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Study Room at The TMC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1D6F5-BC3E-7FF6-3EBA-D814C3A89126}"/>
              </a:ext>
            </a:extLst>
          </p:cNvPr>
          <p:cNvSpPr txBox="1"/>
          <p:nvPr/>
        </p:nvSpPr>
        <p:spPr>
          <a:xfrm>
            <a:off x="832378" y="4865346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Inside </a:t>
            </a:r>
            <a:r>
              <a:rPr lang="en-US" sz="1600" dirty="0">
                <a:hlinkClick r:id="rId8"/>
              </a:rPr>
              <a:t>The TMC Library</a:t>
            </a:r>
            <a:r>
              <a:rPr lang="en-US" sz="1600" dirty="0"/>
              <a:t>: Study Space</a:t>
            </a:r>
          </a:p>
        </p:txBody>
      </p:sp>
    </p:spTree>
    <p:extLst>
      <p:ext uri="{BB962C8B-B14F-4D97-AF65-F5344CB8AC3E}">
        <p14:creationId xmlns:p14="http://schemas.microsoft.com/office/powerpoint/2010/main" val="3381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715000"/>
            <a:ext cx="2176610" cy="13059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81400" y="5943600"/>
            <a:ext cx="5257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495800"/>
            <a:ext cx="6858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7543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DigitalCommons@TMC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066800"/>
            <a:ext cx="845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304800" y="1219200"/>
            <a:ext cx="8458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5330B-718A-5422-D616-A9EA4285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59" y="1639823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An online repository sponsored by The TMC Library since early 2000s dedicated to serving as a scholarly resource for member institutions of the Texas Medical Center (TMC)</a:t>
            </a:r>
            <a:endParaRPr lang="en-US" dirty="0"/>
          </a:p>
          <a:p>
            <a:r>
              <a:rPr lang="en-US" dirty="0"/>
              <a:t>Over 8000 articles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Viewed by </a:t>
            </a:r>
            <a:r>
              <a:rPr lang="en-US" b="1" dirty="0">
                <a:effectLst/>
                <a:ea typeface="Calibri" panose="020F0502020204030204" pitchFamily="34" charset="0"/>
              </a:rPr>
              <a:t>140 countries </a:t>
            </a:r>
            <a:r>
              <a:rPr lang="en-US" dirty="0">
                <a:effectLst/>
                <a:ea typeface="Calibri" panose="020F0502020204030204" pitchFamily="34" charset="0"/>
              </a:rPr>
              <a:t>around the world monthly</a:t>
            </a:r>
            <a:endParaRPr lang="en-US" dirty="0"/>
          </a:p>
          <a:p>
            <a:r>
              <a:rPr lang="en-US" b="1" dirty="0">
                <a:effectLst/>
                <a:ea typeface="Times New Roman" panose="02020603050405020304" pitchFamily="18" charset="0"/>
              </a:rPr>
              <a:t>13</a:t>
            </a:r>
            <a:r>
              <a:rPr lang="en-US" b="1" dirty="0">
                <a:effectLst/>
                <a:ea typeface="Calibri" panose="020F0502020204030204" pitchFamily="34" charset="0"/>
              </a:rPr>
              <a:t>250</a:t>
            </a:r>
            <a:r>
              <a:rPr lang="en-US" dirty="0">
                <a:effectLst/>
                <a:ea typeface="Times New Roman" panose="02020603050405020304" pitchFamily="18" charset="0"/>
              </a:rPr>
              <a:t> full-text downloads</a:t>
            </a:r>
            <a:r>
              <a:rPr lang="en-US" dirty="0">
                <a:effectLst/>
                <a:ea typeface="Calibri" panose="020F0502020204030204" pitchFamily="34" charset="0"/>
              </a:rPr>
              <a:t> per month</a:t>
            </a:r>
            <a:endParaRPr lang="en-US" dirty="0"/>
          </a:p>
        </p:txBody>
      </p:sp>
      <p:pic>
        <p:nvPicPr>
          <p:cNvPr id="15" name="Content Placeholder 14">
            <a:hlinkClick r:id="rId5"/>
            <a:extLst>
              <a:ext uri="{FF2B5EF4-FFF2-40B4-BE49-F238E27FC236}">
                <a16:creationId xmlns:a16="http://schemas.microsoft.com/office/drawing/2014/main" id="{576F3DFE-946A-8718-C291-EFC50D2F0B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668" y="1858963"/>
            <a:ext cx="3773776" cy="303133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CEFBE4-290C-3748-D28F-14D000E5C97B}"/>
              </a:ext>
            </a:extLst>
          </p:cNvPr>
          <p:cNvSpPr txBox="1"/>
          <p:nvPr/>
        </p:nvSpPr>
        <p:spPr>
          <a:xfrm>
            <a:off x="5359753" y="4873416"/>
            <a:ext cx="3070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DigitalCommons@TMC</a:t>
            </a:r>
            <a:r>
              <a:rPr lang="en-US" sz="1600" dirty="0"/>
              <a:t> Homepage</a:t>
            </a:r>
          </a:p>
        </p:txBody>
      </p:sp>
    </p:spTree>
    <p:extLst>
      <p:ext uri="{BB962C8B-B14F-4D97-AF65-F5344CB8AC3E}">
        <p14:creationId xmlns:p14="http://schemas.microsoft.com/office/powerpoint/2010/main" val="41883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715000"/>
            <a:ext cx="2176610" cy="13059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81400" y="5943600"/>
            <a:ext cx="5257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495800"/>
            <a:ext cx="6858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7543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Peer Reviewed Journals in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DigitalCommons@TMC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066800"/>
            <a:ext cx="845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304800" y="1219200"/>
            <a:ext cx="8458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5330B-718A-5422-D616-A9EA4285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59" y="1639823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7 peer-reviewed journals</a:t>
            </a:r>
          </a:p>
          <a:p>
            <a:r>
              <a:rPr lang="en-US"/>
              <a:t>1st journal “</a:t>
            </a:r>
            <a:r>
              <a:rPr lang="en-US" b="0" i="1">
                <a:solidFill>
                  <a:srgbClr val="000000"/>
                </a:solidFill>
                <a:effectLst/>
              </a:rPr>
              <a:t>Journal of Family Strengths” </a:t>
            </a:r>
            <a:r>
              <a:rPr lang="en-US"/>
              <a:t>started in 1995 </a:t>
            </a:r>
          </a:p>
          <a:p>
            <a:r>
              <a:rPr lang="en-US"/>
              <a:t>Blinded </a:t>
            </a:r>
            <a:r>
              <a:rPr lang="en-US" dirty="0"/>
              <a:t>peer reviews</a:t>
            </a:r>
          </a:p>
          <a:p>
            <a:r>
              <a:rPr lang="en-US" dirty="0"/>
              <a:t>Open-source e-journal</a:t>
            </a:r>
          </a:p>
        </p:txBody>
      </p:sp>
      <p:pic>
        <p:nvPicPr>
          <p:cNvPr id="15" name="Content Placeholder 14">
            <a:hlinkClick r:id="rId5"/>
            <a:extLst>
              <a:ext uri="{FF2B5EF4-FFF2-40B4-BE49-F238E27FC236}">
                <a16:creationId xmlns:a16="http://schemas.microsoft.com/office/drawing/2014/main" id="{576F3DFE-946A-8718-C291-EFC50D2F0B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0140" y="1858963"/>
            <a:ext cx="3406833" cy="303133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CEFBE4-290C-3748-D28F-14D000E5C97B}"/>
              </a:ext>
            </a:extLst>
          </p:cNvPr>
          <p:cNvSpPr txBox="1"/>
          <p:nvPr/>
        </p:nvSpPr>
        <p:spPr>
          <a:xfrm>
            <a:off x="5174548" y="4824188"/>
            <a:ext cx="3072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Latest Peer Reviewed </a:t>
            </a:r>
            <a:r>
              <a:rPr lang="en-US" sz="1600" dirty="0" err="1"/>
              <a:t>eJournal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2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715000"/>
            <a:ext cx="2176610" cy="13059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81400" y="5943600"/>
            <a:ext cx="5257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495800"/>
            <a:ext cx="6858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7543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Benefits of Peer-Reviewed Journals on Your Institutional Repository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1066800"/>
            <a:ext cx="845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304800" y="1219200"/>
            <a:ext cx="8458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5330B-718A-5422-D616-A9EA4285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59" y="1639823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When managing peer-reviewed journals not having to find a domain to host their site or design how the ejournals looks</a:t>
            </a:r>
          </a:p>
          <a:p>
            <a:r>
              <a:rPr lang="en-US" dirty="0"/>
              <a:t>Providing Support </a:t>
            </a:r>
          </a:p>
          <a:p>
            <a:r>
              <a:rPr lang="en-US" dirty="0"/>
              <a:t>Increase repository size</a:t>
            </a:r>
          </a:p>
          <a:p>
            <a:r>
              <a:rPr lang="en-US" dirty="0"/>
              <a:t>Providing research for community</a:t>
            </a:r>
          </a:p>
        </p:txBody>
      </p:sp>
      <p:pic>
        <p:nvPicPr>
          <p:cNvPr id="15" name="Content Placeholder 14">
            <a:hlinkClick r:id="rId5"/>
            <a:extLst>
              <a:ext uri="{FF2B5EF4-FFF2-40B4-BE49-F238E27FC236}">
                <a16:creationId xmlns:a16="http://schemas.microsoft.com/office/drawing/2014/main" id="{576F3DFE-946A-8718-C291-EFC50D2F0B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166" y="1752600"/>
            <a:ext cx="4192211" cy="304307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CEFBE4-290C-3748-D28F-14D000E5C97B}"/>
              </a:ext>
            </a:extLst>
          </p:cNvPr>
          <p:cNvSpPr txBox="1"/>
          <p:nvPr/>
        </p:nvSpPr>
        <p:spPr>
          <a:xfrm>
            <a:off x="4946089" y="4778799"/>
            <a:ext cx="310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DigitalCommons@TMC Start Guide</a:t>
            </a:r>
          </a:p>
        </p:txBody>
      </p:sp>
    </p:spTree>
    <p:extLst>
      <p:ext uri="{BB962C8B-B14F-4D97-AF65-F5344CB8AC3E}">
        <p14:creationId xmlns:p14="http://schemas.microsoft.com/office/powerpoint/2010/main" val="354250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8499"/>
            <a:ext cx="7391400" cy="10667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0"/>
            <a:ext cx="4381500" cy="26289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0" y="3200400"/>
            <a:ext cx="762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495800"/>
            <a:ext cx="6858000" cy="51435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7BEAE69-1AF1-BFF9-7E4B-98F05B4C0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4038600"/>
            <a:ext cx="2501899" cy="25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206920-E78F-42CE-BEBE-3CE6447AFF8A}">
  <we:reference id="6a7bd4f3-0563-43af-8c08-79110eebdff6" version="1.1.1.0" store="EXCatalog" storeType="EXCatalog"/>
  <we:alternateReferences>
    <we:reference id="WA104381155" version="1.1.1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ee95d5-a7e9-4668-a866-c4dc1144bba6">
      <Terms xmlns="http://schemas.microsoft.com/office/infopath/2007/PartnerControls"/>
    </lcf76f155ced4ddcb4097134ff3c332f>
    <TaxCatchAll xmlns="6f662582-5568-423a-8e24-1e469b5add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9A61B8BB8CC4187CD0CC4B0B8F1B7" ma:contentTypeVersion="12" ma:contentTypeDescription="Create a new document." ma:contentTypeScope="" ma:versionID="b591f25e1ad44cb25cfd84ded98ba3a5">
  <xsd:schema xmlns:xsd="http://www.w3.org/2001/XMLSchema" xmlns:xs="http://www.w3.org/2001/XMLSchema" xmlns:p="http://schemas.microsoft.com/office/2006/metadata/properties" xmlns:ns2="94ee95d5-a7e9-4668-a866-c4dc1144bba6" xmlns:ns3="6f662582-5568-423a-8e24-1e469b5added" targetNamespace="http://schemas.microsoft.com/office/2006/metadata/properties" ma:root="true" ma:fieldsID="b0a9492d00a77734264f7a9a4e65a295" ns2:_="" ns3:_="">
    <xsd:import namespace="94ee95d5-a7e9-4668-a866-c4dc1144bba6"/>
    <xsd:import namespace="6f662582-5568-423a-8e24-1e469b5ad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e95d5-a7e9-4668-a866-c4dc1144b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809057-c104-4e4b-9145-85e2bc9437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62582-5568-423a-8e24-1e469b5adde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1529d90-dc15-4d2b-9424-e94657e9af44}" ma:internalName="TaxCatchAll" ma:showField="CatchAllData" ma:web="6f662582-5568-423a-8e24-1e469b5add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C02D2-E1EC-4E66-A393-37C28D8E187B}">
  <ds:schemaRefs>
    <ds:schemaRef ds:uri="http://schemas.microsoft.com/office/2006/metadata/properties"/>
    <ds:schemaRef ds:uri="http://schemas.microsoft.com/office/infopath/2007/PartnerControls"/>
    <ds:schemaRef ds:uri="94ee95d5-a7e9-4668-a866-c4dc1144bba6"/>
    <ds:schemaRef ds:uri="6f662582-5568-423a-8e24-1e469b5added"/>
  </ds:schemaRefs>
</ds:datastoreItem>
</file>

<file path=customXml/itemProps2.xml><?xml version="1.0" encoding="utf-8"?>
<ds:datastoreItem xmlns:ds="http://schemas.openxmlformats.org/officeDocument/2006/customXml" ds:itemID="{A7984ECF-A7D7-4308-A152-243D5BAAB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e95d5-a7e9-4668-a866-c4dc1144bba6"/>
    <ds:schemaRef ds:uri="6f662582-5568-423a-8e24-1e469b5ad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2FB29-9601-4D53-B161-BE921FB249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238</Words>
  <Application>Microsoft Office PowerPoint</Application>
  <PresentationFormat>On-screen Show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Bringing Open Access Peer-Reviewed Journals to the Community and Beyond:  Using DigitalCommons@TMC As Example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Tang, Terence T</dc:creator>
  <cp:lastModifiedBy>Alice Sherwood</cp:lastModifiedBy>
  <cp:revision>37</cp:revision>
  <dcterms:created xsi:type="dcterms:W3CDTF">2014-04-17T18:56:10Z</dcterms:created>
  <dcterms:modified xsi:type="dcterms:W3CDTF">2023-02-10T16:53:19Z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0x010100A099A61B8BB8CC4187CD0CC4B0B8F1B7</vt:lpwstr>
  </property>
</Properties>
</file>